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14"/>
  </p:notesMasterIdLst>
  <p:handoutMasterIdLst>
    <p:handoutMasterId r:id="rId15"/>
  </p:handoutMasterIdLst>
  <p:sldIdLst>
    <p:sldId id="538" r:id="rId5"/>
    <p:sldId id="549" r:id="rId6"/>
    <p:sldId id="580" r:id="rId7"/>
    <p:sldId id="556" r:id="rId8"/>
    <p:sldId id="428" r:id="rId9"/>
    <p:sldId id="570" r:id="rId10"/>
    <p:sldId id="577" r:id="rId11"/>
    <p:sldId id="579" r:id="rId12"/>
    <p:sldId id="557" r:id="rId13"/>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538"/>
            <p14:sldId id="549"/>
            <p14:sldId id="580"/>
          </p14:sldIdLst>
        </p14:section>
        <p14:section name="Section Opener options" id="{D3773CD4-779B-43AF-9FBD-7EF941CCFCD7}">
          <p14:sldIdLst/>
        </p14:section>
        <p14:section name="Content slides" id="{0C749B40-D26C-4827-815A-EF0EDBB1F1D9}">
          <p14:sldIdLst>
            <p14:sldId id="556"/>
            <p14:sldId id="428"/>
            <p14:sldId id="570"/>
            <p14:sldId id="577"/>
            <p14:sldId id="579"/>
          </p14:sldIdLst>
        </p14:section>
        <p14:section name="Content &amp; Image" id="{41083D9C-0E78-4712-A4D2-672A810DDB9A}">
          <p14:sldIdLst/>
        </p14:section>
        <p14:section name="Graphs and charts" id="{EA9C0D2A-1C38-41A1-B096-1BCE05E56F9D}">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74" autoAdjust="0"/>
    <p:restoredTop sz="96215" autoAdjust="0"/>
  </p:normalViewPr>
  <p:slideViewPr>
    <p:cSldViewPr>
      <p:cViewPr varScale="1">
        <p:scale>
          <a:sx n="72" d="100"/>
          <a:sy n="72" d="100"/>
        </p:scale>
        <p:origin x="54" y="66"/>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1554"/>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259148-D419-440D-85A5-A8E077E0268A}" type="doc">
      <dgm:prSet loTypeId="urn:microsoft.com/office/officeart/2008/layout/RadialCluster" loCatId="cycle" qsTypeId="urn:microsoft.com/office/officeart/2005/8/quickstyle/3d1" qsCatId="3D" csTypeId="urn:microsoft.com/office/officeart/2005/8/colors/accent1_2" csCatId="accent1" phldr="1"/>
      <dgm:spPr/>
      <dgm:t>
        <a:bodyPr/>
        <a:lstStyle/>
        <a:p>
          <a:endParaRPr lang="en-US"/>
        </a:p>
      </dgm:t>
    </dgm:pt>
    <dgm:pt modelId="{42B80213-1967-4408-B066-4D1F46733422}">
      <dgm:prSet phldrT="[Text]"/>
      <dgm:spPr/>
      <dgm:t>
        <a:bodyPr/>
        <a:lstStyle/>
        <a:p>
          <a:r>
            <a:rPr lang="en-US" b="1" dirty="0" smtClean="0">
              <a:latin typeface="Arial" panose="020B0604020202020204" pitchFamily="34" charset="0"/>
              <a:cs typeface="Arial" panose="020B0604020202020204" pitchFamily="34" charset="0"/>
            </a:rPr>
            <a:t>INVENTORY</a:t>
          </a:r>
          <a:endParaRPr lang="en-US" b="1" dirty="0">
            <a:latin typeface="Arial" panose="020B0604020202020204" pitchFamily="34" charset="0"/>
            <a:cs typeface="Arial" panose="020B0604020202020204" pitchFamily="34" charset="0"/>
          </a:endParaRPr>
        </a:p>
      </dgm:t>
    </dgm:pt>
    <dgm:pt modelId="{237162F5-A574-4B7D-AA5E-EC4AE35C6250}" type="parTrans" cxnId="{51AE1AF4-7E7C-4B5D-BBC2-8B5989754AE5}">
      <dgm:prSet/>
      <dgm:spPr/>
      <dgm:t>
        <a:bodyPr/>
        <a:lstStyle/>
        <a:p>
          <a:endParaRPr lang="en-US"/>
        </a:p>
      </dgm:t>
    </dgm:pt>
    <dgm:pt modelId="{C7FC6F0B-7A37-440E-99F4-0123B05FBC4C}" type="sibTrans" cxnId="{51AE1AF4-7E7C-4B5D-BBC2-8B5989754AE5}">
      <dgm:prSet/>
      <dgm:spPr/>
      <dgm:t>
        <a:bodyPr/>
        <a:lstStyle/>
        <a:p>
          <a:endParaRPr lang="en-US"/>
        </a:p>
      </dgm:t>
    </dgm:pt>
    <dgm:pt modelId="{B5BA66DC-4818-48D3-AF7A-F109FEE1C544}">
      <dgm:prSet phldrT="[Text]" custT="1"/>
      <dgm:spPr/>
      <dgm:t>
        <a:bodyPr/>
        <a:lstStyle/>
        <a:p>
          <a:r>
            <a:rPr lang="en-US" sz="1600" dirty="0" smtClean="0"/>
            <a:t>Brand_Id</a:t>
          </a:r>
          <a:endParaRPr lang="en-US" sz="1600" dirty="0"/>
        </a:p>
      </dgm:t>
    </dgm:pt>
    <dgm:pt modelId="{D3D5B103-AE90-41A1-9828-0CDB26CE9F0A}" type="parTrans" cxnId="{D4662E7C-0319-4D02-B2E7-E5A8761D4ECC}">
      <dgm:prSet/>
      <dgm:spPr/>
      <dgm:t>
        <a:bodyPr/>
        <a:lstStyle/>
        <a:p>
          <a:endParaRPr lang="en-US"/>
        </a:p>
      </dgm:t>
    </dgm:pt>
    <dgm:pt modelId="{7CE8DB48-1847-4C48-979A-A2B275DA6DCB}" type="sibTrans" cxnId="{D4662E7C-0319-4D02-B2E7-E5A8761D4ECC}">
      <dgm:prSet/>
      <dgm:spPr/>
      <dgm:t>
        <a:bodyPr/>
        <a:lstStyle/>
        <a:p>
          <a:endParaRPr lang="en-US"/>
        </a:p>
      </dgm:t>
    </dgm:pt>
    <dgm:pt modelId="{C2310068-37D1-4142-830B-C060B7D709BA}">
      <dgm:prSet phldrT="[Text]"/>
      <dgm:spPr/>
      <dgm:t>
        <a:bodyPr/>
        <a:lstStyle/>
        <a:p>
          <a:r>
            <a:rPr lang="en-US" dirty="0" smtClean="0"/>
            <a:t>Category_</a:t>
          </a:r>
        </a:p>
        <a:p>
          <a:r>
            <a:rPr lang="en-US" dirty="0" smtClean="0"/>
            <a:t>ID</a:t>
          </a:r>
          <a:endParaRPr lang="en-US" dirty="0"/>
        </a:p>
      </dgm:t>
    </dgm:pt>
    <dgm:pt modelId="{3C786F69-2642-4D9F-B7D6-CDCC982770FC}" type="parTrans" cxnId="{23437CF0-BF05-4956-9D6D-2BD7A2208E5A}">
      <dgm:prSet/>
      <dgm:spPr/>
      <dgm:t>
        <a:bodyPr/>
        <a:lstStyle/>
        <a:p>
          <a:endParaRPr lang="en-US"/>
        </a:p>
      </dgm:t>
    </dgm:pt>
    <dgm:pt modelId="{61DFED05-CB39-49CB-A766-828E18CF9080}" type="sibTrans" cxnId="{23437CF0-BF05-4956-9D6D-2BD7A2208E5A}">
      <dgm:prSet/>
      <dgm:spPr/>
      <dgm:t>
        <a:bodyPr/>
        <a:lstStyle/>
        <a:p>
          <a:endParaRPr lang="en-US"/>
        </a:p>
      </dgm:t>
    </dgm:pt>
    <dgm:pt modelId="{14222281-A6F3-4C2A-AAEF-1D89AD3439BA}">
      <dgm:prSet phldrT="[Text]"/>
      <dgm:spPr/>
      <dgm:t>
        <a:bodyPr/>
        <a:lstStyle/>
        <a:p>
          <a:r>
            <a:rPr lang="en-US" dirty="0" smtClean="0"/>
            <a:t>Coupon_</a:t>
          </a:r>
        </a:p>
        <a:p>
          <a:r>
            <a:rPr lang="en-US" dirty="0" smtClean="0"/>
            <a:t>Id</a:t>
          </a:r>
          <a:endParaRPr lang="en-US" dirty="0"/>
        </a:p>
      </dgm:t>
    </dgm:pt>
    <dgm:pt modelId="{08C6849D-5E6E-4D01-9809-A0C674D4830F}" type="parTrans" cxnId="{38749BBC-BD96-4BD1-84C6-4FE6A6E19057}">
      <dgm:prSet/>
      <dgm:spPr/>
      <dgm:t>
        <a:bodyPr/>
        <a:lstStyle/>
        <a:p>
          <a:endParaRPr lang="en-US"/>
        </a:p>
      </dgm:t>
    </dgm:pt>
    <dgm:pt modelId="{289C493A-95DD-4556-9461-CD8A8509D81D}" type="sibTrans" cxnId="{38749BBC-BD96-4BD1-84C6-4FE6A6E19057}">
      <dgm:prSet/>
      <dgm:spPr/>
      <dgm:t>
        <a:bodyPr/>
        <a:lstStyle/>
        <a:p>
          <a:endParaRPr lang="en-US"/>
        </a:p>
      </dgm:t>
    </dgm:pt>
    <dgm:pt modelId="{9E984F22-7BF5-43C3-8E68-000BFDF571DE}">
      <dgm:prSet phldrT="[Text]"/>
      <dgm:spPr/>
      <dgm:t>
        <a:bodyPr/>
        <a:lstStyle/>
        <a:p>
          <a:r>
            <a:rPr lang="en-US" dirty="0" smtClean="0"/>
            <a:t>Merchant_</a:t>
          </a:r>
        </a:p>
        <a:p>
          <a:r>
            <a:rPr lang="en-US" dirty="0" smtClean="0"/>
            <a:t>Id</a:t>
          </a:r>
          <a:endParaRPr lang="en-US" dirty="0"/>
        </a:p>
      </dgm:t>
    </dgm:pt>
    <dgm:pt modelId="{D882BC65-F653-4B05-8475-152FB819C8CE}" type="parTrans" cxnId="{4B4E3B0D-DE8F-4EE9-B467-3D19588AFC88}">
      <dgm:prSet/>
      <dgm:spPr/>
      <dgm:t>
        <a:bodyPr/>
        <a:lstStyle/>
        <a:p>
          <a:endParaRPr lang="en-US"/>
        </a:p>
      </dgm:t>
    </dgm:pt>
    <dgm:pt modelId="{2A0B669B-FFA5-4707-A6A9-6732798ECD43}" type="sibTrans" cxnId="{4B4E3B0D-DE8F-4EE9-B467-3D19588AFC88}">
      <dgm:prSet/>
      <dgm:spPr/>
      <dgm:t>
        <a:bodyPr/>
        <a:lstStyle/>
        <a:p>
          <a:endParaRPr lang="en-US"/>
        </a:p>
      </dgm:t>
    </dgm:pt>
    <dgm:pt modelId="{59CFDA0C-90F6-4436-A918-CF6EF4AA60B7}">
      <dgm:prSet phldrT="[Text]"/>
      <dgm:spPr/>
      <dgm:t>
        <a:bodyPr/>
        <a:lstStyle/>
        <a:p>
          <a:r>
            <a:rPr lang="en-US" dirty="0" smtClean="0"/>
            <a:t>Discount_</a:t>
          </a:r>
        </a:p>
        <a:p>
          <a:r>
            <a:rPr lang="en-US" dirty="0" smtClean="0"/>
            <a:t>Id</a:t>
          </a:r>
          <a:endParaRPr lang="en-US" dirty="0"/>
        </a:p>
      </dgm:t>
    </dgm:pt>
    <dgm:pt modelId="{8F571080-9D3A-416E-82B0-1A797DA0CC0D}" type="parTrans" cxnId="{DD24D062-F904-418D-9206-1C1317A31D3E}">
      <dgm:prSet/>
      <dgm:spPr/>
      <dgm:t>
        <a:bodyPr/>
        <a:lstStyle/>
        <a:p>
          <a:endParaRPr lang="en-US"/>
        </a:p>
      </dgm:t>
    </dgm:pt>
    <dgm:pt modelId="{6057CA5C-2D06-43BD-88D8-848EAAFF1C94}" type="sibTrans" cxnId="{DD24D062-F904-418D-9206-1C1317A31D3E}">
      <dgm:prSet/>
      <dgm:spPr/>
      <dgm:t>
        <a:bodyPr/>
        <a:lstStyle/>
        <a:p>
          <a:endParaRPr lang="en-US"/>
        </a:p>
      </dgm:t>
    </dgm:pt>
    <dgm:pt modelId="{AB60AD29-066D-42E0-BF83-C4DB7F383FDA}">
      <dgm:prSet phldrT="[Text]"/>
      <dgm:spPr/>
      <dgm:t>
        <a:bodyPr/>
        <a:lstStyle/>
        <a:p>
          <a:r>
            <a:rPr lang="en-US" dirty="0" smtClean="0"/>
            <a:t>Invoice_</a:t>
          </a:r>
        </a:p>
        <a:p>
          <a:r>
            <a:rPr lang="en-US" dirty="0" err="1" smtClean="0"/>
            <a:t>Product_id</a:t>
          </a:r>
          <a:endParaRPr lang="en-US" dirty="0"/>
        </a:p>
      </dgm:t>
    </dgm:pt>
    <dgm:pt modelId="{0C5C7329-872A-4911-9FFD-A04768AD2A79}" type="parTrans" cxnId="{2A8FA9D8-51C3-43EF-9461-D68F4EF0518B}">
      <dgm:prSet/>
      <dgm:spPr/>
      <dgm:t>
        <a:bodyPr/>
        <a:lstStyle/>
        <a:p>
          <a:endParaRPr lang="en-US"/>
        </a:p>
      </dgm:t>
    </dgm:pt>
    <dgm:pt modelId="{1C6C4C52-0D8E-4E8E-93B5-32CAAE90F87B}" type="sibTrans" cxnId="{2A8FA9D8-51C3-43EF-9461-D68F4EF0518B}">
      <dgm:prSet/>
      <dgm:spPr/>
      <dgm:t>
        <a:bodyPr/>
        <a:lstStyle/>
        <a:p>
          <a:endParaRPr lang="en-US"/>
        </a:p>
      </dgm:t>
    </dgm:pt>
    <dgm:pt modelId="{0F6A0F7B-F79B-44BF-AC15-0448B7692B69}" type="pres">
      <dgm:prSet presAssocID="{73259148-D419-440D-85A5-A8E077E0268A}" presName="Name0" presStyleCnt="0">
        <dgm:presLayoutVars>
          <dgm:chMax val="1"/>
          <dgm:chPref val="1"/>
          <dgm:dir/>
          <dgm:animOne val="branch"/>
          <dgm:animLvl val="lvl"/>
        </dgm:presLayoutVars>
      </dgm:prSet>
      <dgm:spPr/>
    </dgm:pt>
    <dgm:pt modelId="{89769BEA-E430-4D9F-8E4E-4AA1075A1D00}" type="pres">
      <dgm:prSet presAssocID="{42B80213-1967-4408-B066-4D1F46733422}" presName="singleCycle" presStyleCnt="0"/>
      <dgm:spPr/>
    </dgm:pt>
    <dgm:pt modelId="{377DE6CC-26A7-45B1-A2EB-046877336A24}" type="pres">
      <dgm:prSet presAssocID="{42B80213-1967-4408-B066-4D1F46733422}" presName="singleCenter" presStyleLbl="node1" presStyleIdx="0" presStyleCnt="7" custLinFactNeighborX="-567" custLinFactNeighborY="-1323">
        <dgm:presLayoutVars>
          <dgm:chMax val="7"/>
          <dgm:chPref val="7"/>
        </dgm:presLayoutVars>
      </dgm:prSet>
      <dgm:spPr/>
      <dgm:t>
        <a:bodyPr/>
        <a:lstStyle/>
        <a:p>
          <a:endParaRPr lang="en-US"/>
        </a:p>
      </dgm:t>
    </dgm:pt>
    <dgm:pt modelId="{14B07BD4-7F3E-4AB3-8376-2EC6DA3F5EAF}" type="pres">
      <dgm:prSet presAssocID="{D3D5B103-AE90-41A1-9828-0CDB26CE9F0A}" presName="Name56" presStyleLbl="parChTrans1D2" presStyleIdx="0" presStyleCnt="6"/>
      <dgm:spPr/>
    </dgm:pt>
    <dgm:pt modelId="{744BAFA2-55A1-4E87-8439-2814C991223E}" type="pres">
      <dgm:prSet presAssocID="{B5BA66DC-4818-48D3-AF7A-F109FEE1C544}" presName="text0" presStyleLbl="node1" presStyleIdx="1" presStyleCnt="7">
        <dgm:presLayoutVars>
          <dgm:bulletEnabled val="1"/>
        </dgm:presLayoutVars>
      </dgm:prSet>
      <dgm:spPr/>
      <dgm:t>
        <a:bodyPr/>
        <a:lstStyle/>
        <a:p>
          <a:endParaRPr lang="en-US"/>
        </a:p>
      </dgm:t>
    </dgm:pt>
    <dgm:pt modelId="{5641E9FC-8673-4404-966C-AA8003530DC6}" type="pres">
      <dgm:prSet presAssocID="{3C786F69-2642-4D9F-B7D6-CDCC982770FC}" presName="Name56" presStyleLbl="parChTrans1D2" presStyleIdx="1" presStyleCnt="6"/>
      <dgm:spPr/>
    </dgm:pt>
    <dgm:pt modelId="{16072B72-5775-46CF-8CA4-82BAB1DAE21F}" type="pres">
      <dgm:prSet presAssocID="{C2310068-37D1-4142-830B-C060B7D709BA}" presName="text0" presStyleLbl="node1" presStyleIdx="2" presStyleCnt="7" custRadScaleRad="99938" custRadScaleInc="-68">
        <dgm:presLayoutVars>
          <dgm:bulletEnabled val="1"/>
        </dgm:presLayoutVars>
      </dgm:prSet>
      <dgm:spPr/>
      <dgm:t>
        <a:bodyPr/>
        <a:lstStyle/>
        <a:p>
          <a:endParaRPr lang="en-US"/>
        </a:p>
      </dgm:t>
    </dgm:pt>
    <dgm:pt modelId="{1F1E0B26-16AA-4158-89C4-E88747154496}" type="pres">
      <dgm:prSet presAssocID="{08C6849D-5E6E-4D01-9809-A0C674D4830F}" presName="Name56" presStyleLbl="parChTrans1D2" presStyleIdx="2" presStyleCnt="6"/>
      <dgm:spPr/>
    </dgm:pt>
    <dgm:pt modelId="{F935231F-438B-45BB-A13D-9BE23EAD5E07}" type="pres">
      <dgm:prSet presAssocID="{14222281-A6F3-4C2A-AAEF-1D89AD3439BA}" presName="text0" presStyleLbl="node1" presStyleIdx="3" presStyleCnt="7">
        <dgm:presLayoutVars>
          <dgm:bulletEnabled val="1"/>
        </dgm:presLayoutVars>
      </dgm:prSet>
      <dgm:spPr/>
    </dgm:pt>
    <dgm:pt modelId="{46D9C443-5C4C-415C-91F7-C8648360EC93}" type="pres">
      <dgm:prSet presAssocID="{8F571080-9D3A-416E-82B0-1A797DA0CC0D}" presName="Name56" presStyleLbl="parChTrans1D2" presStyleIdx="3" presStyleCnt="6"/>
      <dgm:spPr/>
    </dgm:pt>
    <dgm:pt modelId="{0CC055F6-F0DF-4145-871B-4D19FDE160AD}" type="pres">
      <dgm:prSet presAssocID="{59CFDA0C-90F6-4436-A918-CF6EF4AA60B7}" presName="text0" presStyleLbl="node1" presStyleIdx="4" presStyleCnt="7">
        <dgm:presLayoutVars>
          <dgm:bulletEnabled val="1"/>
        </dgm:presLayoutVars>
      </dgm:prSet>
      <dgm:spPr/>
    </dgm:pt>
    <dgm:pt modelId="{DAB1D661-9280-4588-87F1-44E5C25D07EB}" type="pres">
      <dgm:prSet presAssocID="{0C5C7329-872A-4911-9FFD-A04768AD2A79}" presName="Name56" presStyleLbl="parChTrans1D2" presStyleIdx="4" presStyleCnt="6"/>
      <dgm:spPr/>
    </dgm:pt>
    <dgm:pt modelId="{F21BF539-F078-4BFC-A123-09AF8713A259}" type="pres">
      <dgm:prSet presAssocID="{AB60AD29-066D-42E0-BF83-C4DB7F383FDA}" presName="text0" presStyleLbl="node1" presStyleIdx="5" presStyleCnt="7">
        <dgm:presLayoutVars>
          <dgm:bulletEnabled val="1"/>
        </dgm:presLayoutVars>
      </dgm:prSet>
      <dgm:spPr/>
      <dgm:t>
        <a:bodyPr/>
        <a:lstStyle/>
        <a:p>
          <a:endParaRPr lang="en-US"/>
        </a:p>
      </dgm:t>
    </dgm:pt>
    <dgm:pt modelId="{68DE624D-8CDB-4071-B6A5-582C22E1A37B}" type="pres">
      <dgm:prSet presAssocID="{D882BC65-F653-4B05-8475-152FB819C8CE}" presName="Name56" presStyleLbl="parChTrans1D2" presStyleIdx="5" presStyleCnt="6"/>
      <dgm:spPr/>
    </dgm:pt>
    <dgm:pt modelId="{CD9E9596-7255-4D6B-9AE3-CC437D795247}" type="pres">
      <dgm:prSet presAssocID="{9E984F22-7BF5-43C3-8E68-000BFDF571DE}" presName="text0" presStyleLbl="node1" presStyleIdx="6" presStyleCnt="7">
        <dgm:presLayoutVars>
          <dgm:bulletEnabled val="1"/>
        </dgm:presLayoutVars>
      </dgm:prSet>
      <dgm:spPr/>
      <dgm:t>
        <a:bodyPr/>
        <a:lstStyle/>
        <a:p>
          <a:endParaRPr lang="en-US"/>
        </a:p>
      </dgm:t>
    </dgm:pt>
  </dgm:ptLst>
  <dgm:cxnLst>
    <dgm:cxn modelId="{303901B1-A63B-4E9A-8069-781A0B09AD54}" type="presOf" srcId="{AB60AD29-066D-42E0-BF83-C4DB7F383FDA}" destId="{F21BF539-F078-4BFC-A123-09AF8713A259}" srcOrd="0" destOrd="0" presId="urn:microsoft.com/office/officeart/2008/layout/RadialCluster"/>
    <dgm:cxn modelId="{3C65098B-9D62-4FBB-89FB-CB0A28BB36E2}" type="presOf" srcId="{C2310068-37D1-4142-830B-C060B7D709BA}" destId="{16072B72-5775-46CF-8CA4-82BAB1DAE21F}" srcOrd="0" destOrd="0" presId="urn:microsoft.com/office/officeart/2008/layout/RadialCluster"/>
    <dgm:cxn modelId="{2A8FA9D8-51C3-43EF-9461-D68F4EF0518B}" srcId="{42B80213-1967-4408-B066-4D1F46733422}" destId="{AB60AD29-066D-42E0-BF83-C4DB7F383FDA}" srcOrd="4" destOrd="0" parTransId="{0C5C7329-872A-4911-9FFD-A04768AD2A79}" sibTransId="{1C6C4C52-0D8E-4E8E-93B5-32CAAE90F87B}"/>
    <dgm:cxn modelId="{38749BBC-BD96-4BD1-84C6-4FE6A6E19057}" srcId="{42B80213-1967-4408-B066-4D1F46733422}" destId="{14222281-A6F3-4C2A-AAEF-1D89AD3439BA}" srcOrd="2" destOrd="0" parTransId="{08C6849D-5E6E-4D01-9809-A0C674D4830F}" sibTransId="{289C493A-95DD-4556-9461-CD8A8509D81D}"/>
    <dgm:cxn modelId="{B7ADD360-8C3C-4FA2-83BA-A8598F07246D}" type="presOf" srcId="{B5BA66DC-4818-48D3-AF7A-F109FEE1C544}" destId="{744BAFA2-55A1-4E87-8439-2814C991223E}" srcOrd="0" destOrd="0" presId="urn:microsoft.com/office/officeart/2008/layout/RadialCluster"/>
    <dgm:cxn modelId="{D4662E7C-0319-4D02-B2E7-E5A8761D4ECC}" srcId="{42B80213-1967-4408-B066-4D1F46733422}" destId="{B5BA66DC-4818-48D3-AF7A-F109FEE1C544}" srcOrd="0" destOrd="0" parTransId="{D3D5B103-AE90-41A1-9828-0CDB26CE9F0A}" sibTransId="{7CE8DB48-1847-4C48-979A-A2B275DA6DCB}"/>
    <dgm:cxn modelId="{23437CF0-BF05-4956-9D6D-2BD7A2208E5A}" srcId="{42B80213-1967-4408-B066-4D1F46733422}" destId="{C2310068-37D1-4142-830B-C060B7D709BA}" srcOrd="1" destOrd="0" parTransId="{3C786F69-2642-4D9F-B7D6-CDCC982770FC}" sibTransId="{61DFED05-CB39-49CB-A766-828E18CF9080}"/>
    <dgm:cxn modelId="{B849DAFF-96D9-44AE-A62E-633C577A7AC9}" type="presOf" srcId="{D3D5B103-AE90-41A1-9828-0CDB26CE9F0A}" destId="{14B07BD4-7F3E-4AB3-8376-2EC6DA3F5EAF}" srcOrd="0" destOrd="0" presId="urn:microsoft.com/office/officeart/2008/layout/RadialCluster"/>
    <dgm:cxn modelId="{AB937E44-62B3-4C5F-9426-CF7746BED183}" type="presOf" srcId="{9E984F22-7BF5-43C3-8E68-000BFDF571DE}" destId="{CD9E9596-7255-4D6B-9AE3-CC437D795247}" srcOrd="0" destOrd="0" presId="urn:microsoft.com/office/officeart/2008/layout/RadialCluster"/>
    <dgm:cxn modelId="{EDDC9BBD-BEC4-440E-8C6F-D53DE62DA34A}" type="presOf" srcId="{08C6849D-5E6E-4D01-9809-A0C674D4830F}" destId="{1F1E0B26-16AA-4158-89C4-E88747154496}" srcOrd="0" destOrd="0" presId="urn:microsoft.com/office/officeart/2008/layout/RadialCluster"/>
    <dgm:cxn modelId="{93C16981-9C20-40AF-88EA-F5A814045F98}" type="presOf" srcId="{3C786F69-2642-4D9F-B7D6-CDCC982770FC}" destId="{5641E9FC-8673-4404-966C-AA8003530DC6}" srcOrd="0" destOrd="0" presId="urn:microsoft.com/office/officeart/2008/layout/RadialCluster"/>
    <dgm:cxn modelId="{7C132E36-E60A-47AC-BDA0-1D5174BD4C0C}" type="presOf" srcId="{8F571080-9D3A-416E-82B0-1A797DA0CC0D}" destId="{46D9C443-5C4C-415C-91F7-C8648360EC93}" srcOrd="0" destOrd="0" presId="urn:microsoft.com/office/officeart/2008/layout/RadialCluster"/>
    <dgm:cxn modelId="{822E94C1-7179-4418-9AE0-DDD70FF72DA3}" type="presOf" srcId="{59CFDA0C-90F6-4436-A918-CF6EF4AA60B7}" destId="{0CC055F6-F0DF-4145-871B-4D19FDE160AD}" srcOrd="0" destOrd="0" presId="urn:microsoft.com/office/officeart/2008/layout/RadialCluster"/>
    <dgm:cxn modelId="{16E7707A-76CB-485A-B5FA-C439A442C892}" type="presOf" srcId="{D882BC65-F653-4B05-8475-152FB819C8CE}" destId="{68DE624D-8CDB-4071-B6A5-582C22E1A37B}" srcOrd="0" destOrd="0" presId="urn:microsoft.com/office/officeart/2008/layout/RadialCluster"/>
    <dgm:cxn modelId="{DD24D062-F904-418D-9206-1C1317A31D3E}" srcId="{42B80213-1967-4408-B066-4D1F46733422}" destId="{59CFDA0C-90F6-4436-A918-CF6EF4AA60B7}" srcOrd="3" destOrd="0" parTransId="{8F571080-9D3A-416E-82B0-1A797DA0CC0D}" sibTransId="{6057CA5C-2D06-43BD-88D8-848EAAFF1C94}"/>
    <dgm:cxn modelId="{CAAC7F33-03BF-4FB6-94A4-90E8C34E93FC}" type="presOf" srcId="{14222281-A6F3-4C2A-AAEF-1D89AD3439BA}" destId="{F935231F-438B-45BB-A13D-9BE23EAD5E07}" srcOrd="0" destOrd="0" presId="urn:microsoft.com/office/officeart/2008/layout/RadialCluster"/>
    <dgm:cxn modelId="{4B4E3B0D-DE8F-4EE9-B467-3D19588AFC88}" srcId="{42B80213-1967-4408-B066-4D1F46733422}" destId="{9E984F22-7BF5-43C3-8E68-000BFDF571DE}" srcOrd="5" destOrd="0" parTransId="{D882BC65-F653-4B05-8475-152FB819C8CE}" sibTransId="{2A0B669B-FFA5-4707-A6A9-6732798ECD43}"/>
    <dgm:cxn modelId="{5C6AD8D4-E126-4B7A-8BA8-7D3BF4BD379D}" type="presOf" srcId="{73259148-D419-440D-85A5-A8E077E0268A}" destId="{0F6A0F7B-F79B-44BF-AC15-0448B7692B69}" srcOrd="0" destOrd="0" presId="urn:microsoft.com/office/officeart/2008/layout/RadialCluster"/>
    <dgm:cxn modelId="{270D8A30-2045-4682-9893-C575305442AC}" type="presOf" srcId="{0C5C7329-872A-4911-9FFD-A04768AD2A79}" destId="{DAB1D661-9280-4588-87F1-44E5C25D07EB}" srcOrd="0" destOrd="0" presId="urn:microsoft.com/office/officeart/2008/layout/RadialCluster"/>
    <dgm:cxn modelId="{CD68E9E4-7BE4-4BC2-8D61-B17943F50BE0}" type="presOf" srcId="{42B80213-1967-4408-B066-4D1F46733422}" destId="{377DE6CC-26A7-45B1-A2EB-046877336A24}" srcOrd="0" destOrd="0" presId="urn:microsoft.com/office/officeart/2008/layout/RadialCluster"/>
    <dgm:cxn modelId="{51AE1AF4-7E7C-4B5D-BBC2-8B5989754AE5}" srcId="{73259148-D419-440D-85A5-A8E077E0268A}" destId="{42B80213-1967-4408-B066-4D1F46733422}" srcOrd="0" destOrd="0" parTransId="{237162F5-A574-4B7D-AA5E-EC4AE35C6250}" sibTransId="{C7FC6F0B-7A37-440E-99F4-0123B05FBC4C}"/>
    <dgm:cxn modelId="{16350054-3C5E-45AA-A2F6-A868F11A9C81}" type="presParOf" srcId="{0F6A0F7B-F79B-44BF-AC15-0448B7692B69}" destId="{89769BEA-E430-4D9F-8E4E-4AA1075A1D00}" srcOrd="0" destOrd="0" presId="urn:microsoft.com/office/officeart/2008/layout/RadialCluster"/>
    <dgm:cxn modelId="{9AD9F298-F896-4CA2-A0E0-28166D3FB9FA}" type="presParOf" srcId="{89769BEA-E430-4D9F-8E4E-4AA1075A1D00}" destId="{377DE6CC-26A7-45B1-A2EB-046877336A24}" srcOrd="0" destOrd="0" presId="urn:microsoft.com/office/officeart/2008/layout/RadialCluster"/>
    <dgm:cxn modelId="{DE8E15C8-2F43-484E-AE98-B8F7191271A0}" type="presParOf" srcId="{89769BEA-E430-4D9F-8E4E-4AA1075A1D00}" destId="{14B07BD4-7F3E-4AB3-8376-2EC6DA3F5EAF}" srcOrd="1" destOrd="0" presId="urn:microsoft.com/office/officeart/2008/layout/RadialCluster"/>
    <dgm:cxn modelId="{FF982715-0A0F-4B15-B4C8-351B80D433D3}" type="presParOf" srcId="{89769BEA-E430-4D9F-8E4E-4AA1075A1D00}" destId="{744BAFA2-55A1-4E87-8439-2814C991223E}" srcOrd="2" destOrd="0" presId="urn:microsoft.com/office/officeart/2008/layout/RadialCluster"/>
    <dgm:cxn modelId="{2FF041AC-A91A-4486-B8E9-76E5721C6D31}" type="presParOf" srcId="{89769BEA-E430-4D9F-8E4E-4AA1075A1D00}" destId="{5641E9FC-8673-4404-966C-AA8003530DC6}" srcOrd="3" destOrd="0" presId="urn:microsoft.com/office/officeart/2008/layout/RadialCluster"/>
    <dgm:cxn modelId="{0E1CB1FD-48D2-4E28-9772-F59FC3B5FF20}" type="presParOf" srcId="{89769BEA-E430-4D9F-8E4E-4AA1075A1D00}" destId="{16072B72-5775-46CF-8CA4-82BAB1DAE21F}" srcOrd="4" destOrd="0" presId="urn:microsoft.com/office/officeart/2008/layout/RadialCluster"/>
    <dgm:cxn modelId="{D69BA1D9-F699-48DC-B6ED-12D01D19F625}" type="presParOf" srcId="{89769BEA-E430-4D9F-8E4E-4AA1075A1D00}" destId="{1F1E0B26-16AA-4158-89C4-E88747154496}" srcOrd="5" destOrd="0" presId="urn:microsoft.com/office/officeart/2008/layout/RadialCluster"/>
    <dgm:cxn modelId="{CDFFC424-62CC-4208-BA6C-B7A485D37914}" type="presParOf" srcId="{89769BEA-E430-4D9F-8E4E-4AA1075A1D00}" destId="{F935231F-438B-45BB-A13D-9BE23EAD5E07}" srcOrd="6" destOrd="0" presId="urn:microsoft.com/office/officeart/2008/layout/RadialCluster"/>
    <dgm:cxn modelId="{5A051A16-B58D-46F1-9FFC-595E548C228D}" type="presParOf" srcId="{89769BEA-E430-4D9F-8E4E-4AA1075A1D00}" destId="{46D9C443-5C4C-415C-91F7-C8648360EC93}" srcOrd="7" destOrd="0" presId="urn:microsoft.com/office/officeart/2008/layout/RadialCluster"/>
    <dgm:cxn modelId="{7C65ADC3-80EB-48BB-879E-77DD4AD1A0BB}" type="presParOf" srcId="{89769BEA-E430-4D9F-8E4E-4AA1075A1D00}" destId="{0CC055F6-F0DF-4145-871B-4D19FDE160AD}" srcOrd="8" destOrd="0" presId="urn:microsoft.com/office/officeart/2008/layout/RadialCluster"/>
    <dgm:cxn modelId="{FA9AFADD-973F-4CE8-9EB7-337F7ACF363B}" type="presParOf" srcId="{89769BEA-E430-4D9F-8E4E-4AA1075A1D00}" destId="{DAB1D661-9280-4588-87F1-44E5C25D07EB}" srcOrd="9" destOrd="0" presId="urn:microsoft.com/office/officeart/2008/layout/RadialCluster"/>
    <dgm:cxn modelId="{0BB641DC-E1CF-4D32-A6E2-7A169E5F843E}" type="presParOf" srcId="{89769BEA-E430-4D9F-8E4E-4AA1075A1D00}" destId="{F21BF539-F078-4BFC-A123-09AF8713A259}" srcOrd="10" destOrd="0" presId="urn:microsoft.com/office/officeart/2008/layout/RadialCluster"/>
    <dgm:cxn modelId="{040AA1A6-E5F9-436C-894F-343B28755CB1}" type="presParOf" srcId="{89769BEA-E430-4D9F-8E4E-4AA1075A1D00}" destId="{68DE624D-8CDB-4071-B6A5-582C22E1A37B}" srcOrd="11" destOrd="0" presId="urn:microsoft.com/office/officeart/2008/layout/RadialCluster"/>
    <dgm:cxn modelId="{5C6DAFBB-FD01-49DA-B684-5CCF41CD9ABF}" type="presParOf" srcId="{89769BEA-E430-4D9F-8E4E-4AA1075A1D00}" destId="{CD9E9596-7255-4D6B-9AE3-CC437D795247}" srcOrd="12"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DE6CC-26A7-45B1-A2EB-046877336A24}">
      <dsp:nvSpPr>
        <dsp:cNvPr id="0" name=""/>
        <dsp:cNvSpPr/>
      </dsp:nvSpPr>
      <dsp:spPr>
        <a:xfrm>
          <a:off x="3352799" y="1617979"/>
          <a:ext cx="1430019" cy="14300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en-US" sz="1600" b="1" kern="1200" dirty="0" smtClean="0">
              <a:latin typeface="Arial" panose="020B0604020202020204" pitchFamily="34" charset="0"/>
              <a:cs typeface="Arial" panose="020B0604020202020204" pitchFamily="34" charset="0"/>
            </a:rPr>
            <a:t>INVENTORY</a:t>
          </a:r>
          <a:endParaRPr lang="en-US" sz="1600" b="1" kern="1200" dirty="0">
            <a:latin typeface="Arial" panose="020B0604020202020204" pitchFamily="34" charset="0"/>
            <a:cs typeface="Arial" panose="020B0604020202020204" pitchFamily="34" charset="0"/>
          </a:endParaRPr>
        </a:p>
      </dsp:txBody>
      <dsp:txXfrm>
        <a:off x="3422607" y="1687787"/>
        <a:ext cx="1290403" cy="1290403"/>
      </dsp:txXfrm>
    </dsp:sp>
    <dsp:sp modelId="{14B07BD4-7F3E-4AB3-8376-2EC6DA3F5EAF}">
      <dsp:nvSpPr>
        <dsp:cNvPr id="0" name=""/>
        <dsp:cNvSpPr/>
      </dsp:nvSpPr>
      <dsp:spPr>
        <a:xfrm rot="16240042">
          <a:off x="3750228" y="1288251"/>
          <a:ext cx="659501" cy="0"/>
        </a:xfrm>
        <a:custGeom>
          <a:avLst/>
          <a:gdLst/>
          <a:ahLst/>
          <a:cxnLst/>
          <a:rect l="0" t="0" r="0" b="0"/>
          <a:pathLst>
            <a:path>
              <a:moveTo>
                <a:pt x="0" y="0"/>
              </a:moveTo>
              <a:lnTo>
                <a:pt x="659501"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44BAFA2-55A1-4E87-8439-2814C991223E}">
      <dsp:nvSpPr>
        <dsp:cNvPr id="0" name=""/>
        <dsp:cNvSpPr/>
      </dsp:nvSpPr>
      <dsp:spPr>
        <a:xfrm>
          <a:off x="3610343" y="409"/>
          <a:ext cx="958113" cy="95811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en-US" sz="1600" kern="1200" dirty="0" smtClean="0"/>
            <a:t>Brand_Id</a:t>
          </a:r>
          <a:endParaRPr lang="en-US" sz="1600" kern="1200" dirty="0"/>
        </a:p>
      </dsp:txBody>
      <dsp:txXfrm>
        <a:off x="3657114" y="47180"/>
        <a:ext cx="864571" cy="864571"/>
      </dsp:txXfrm>
    </dsp:sp>
    <dsp:sp modelId="{5641E9FC-8673-4404-966C-AA8003530DC6}">
      <dsp:nvSpPr>
        <dsp:cNvPr id="0" name=""/>
        <dsp:cNvSpPr/>
      </dsp:nvSpPr>
      <dsp:spPr>
        <a:xfrm rot="19897411">
          <a:off x="4750386" y="1818477"/>
          <a:ext cx="539855" cy="0"/>
        </a:xfrm>
        <a:custGeom>
          <a:avLst/>
          <a:gdLst/>
          <a:ahLst/>
          <a:cxnLst/>
          <a:rect l="0" t="0" r="0" b="0"/>
          <a:pathLst>
            <a:path>
              <a:moveTo>
                <a:pt x="0" y="0"/>
              </a:moveTo>
              <a:lnTo>
                <a:pt x="539855"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6072B72-5775-46CF-8CA4-82BAB1DAE21F}">
      <dsp:nvSpPr>
        <dsp:cNvPr id="0" name=""/>
        <dsp:cNvSpPr/>
      </dsp:nvSpPr>
      <dsp:spPr>
        <a:xfrm>
          <a:off x="5257808" y="952363"/>
          <a:ext cx="958113" cy="95811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smtClean="0"/>
            <a:t>Category_</a:t>
          </a:r>
        </a:p>
        <a:p>
          <a:pPr lvl="0" algn="ctr" defTabSz="533400">
            <a:lnSpc>
              <a:spcPct val="90000"/>
            </a:lnSpc>
            <a:spcBef>
              <a:spcPct val="0"/>
            </a:spcBef>
            <a:spcAft>
              <a:spcPct val="35000"/>
            </a:spcAft>
          </a:pPr>
          <a:r>
            <a:rPr lang="en-US" sz="1200" kern="1200" dirty="0" smtClean="0"/>
            <a:t>ID</a:t>
          </a:r>
          <a:endParaRPr lang="en-US" sz="1200" kern="1200" dirty="0"/>
        </a:p>
      </dsp:txBody>
      <dsp:txXfrm>
        <a:off x="5304579" y="999134"/>
        <a:ext cx="864571" cy="864571"/>
      </dsp:txXfrm>
    </dsp:sp>
    <dsp:sp modelId="{1F1E0B26-16AA-4158-89C4-E88747154496}">
      <dsp:nvSpPr>
        <dsp:cNvPr id="0" name=""/>
        <dsp:cNvSpPr/>
      </dsp:nvSpPr>
      <dsp:spPr>
        <a:xfrm rot="1857943">
          <a:off x="4743231" y="2904944"/>
          <a:ext cx="555525" cy="0"/>
        </a:xfrm>
        <a:custGeom>
          <a:avLst/>
          <a:gdLst/>
          <a:ahLst/>
          <a:cxnLst/>
          <a:rect l="0" t="0" r="0" b="0"/>
          <a:pathLst>
            <a:path>
              <a:moveTo>
                <a:pt x="0" y="0"/>
              </a:moveTo>
              <a:lnTo>
                <a:pt x="555525"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935231F-438B-45BB-A13D-9BE23EAD5E07}">
      <dsp:nvSpPr>
        <dsp:cNvPr id="0" name=""/>
        <dsp:cNvSpPr/>
      </dsp:nvSpPr>
      <dsp:spPr>
        <a:xfrm>
          <a:off x="5259169" y="2856259"/>
          <a:ext cx="958113" cy="95811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n-US" sz="1400" kern="1200" dirty="0" smtClean="0"/>
            <a:t>Coupon_</a:t>
          </a:r>
        </a:p>
        <a:p>
          <a:pPr lvl="0" algn="ctr" defTabSz="622300">
            <a:lnSpc>
              <a:spcPct val="90000"/>
            </a:lnSpc>
            <a:spcBef>
              <a:spcPct val="0"/>
            </a:spcBef>
            <a:spcAft>
              <a:spcPct val="35000"/>
            </a:spcAft>
          </a:pPr>
          <a:r>
            <a:rPr lang="en-US" sz="1400" kern="1200" dirty="0" smtClean="0"/>
            <a:t>Id</a:t>
          </a:r>
          <a:endParaRPr lang="en-US" sz="1400" kern="1200" dirty="0"/>
        </a:p>
      </dsp:txBody>
      <dsp:txXfrm>
        <a:off x="5305940" y="2903030"/>
        <a:ext cx="864571" cy="864571"/>
      </dsp:txXfrm>
    </dsp:sp>
    <dsp:sp modelId="{46D9C443-5C4C-415C-91F7-C8648360EC93}">
      <dsp:nvSpPr>
        <dsp:cNvPr id="0" name=""/>
        <dsp:cNvSpPr/>
      </dsp:nvSpPr>
      <dsp:spPr>
        <a:xfrm rot="5362022">
          <a:off x="3699779" y="3428104"/>
          <a:ext cx="760257" cy="0"/>
        </a:xfrm>
        <a:custGeom>
          <a:avLst/>
          <a:gdLst/>
          <a:ahLst/>
          <a:cxnLst/>
          <a:rect l="0" t="0" r="0" b="0"/>
          <a:pathLst>
            <a:path>
              <a:moveTo>
                <a:pt x="0" y="0"/>
              </a:moveTo>
              <a:lnTo>
                <a:pt x="760257"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CC055F6-F0DF-4145-871B-4D19FDE160AD}">
      <dsp:nvSpPr>
        <dsp:cNvPr id="0" name=""/>
        <dsp:cNvSpPr/>
      </dsp:nvSpPr>
      <dsp:spPr>
        <a:xfrm>
          <a:off x="3610343" y="3808210"/>
          <a:ext cx="958113" cy="95811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smtClean="0"/>
            <a:t>Discount_</a:t>
          </a:r>
        </a:p>
        <a:p>
          <a:pPr lvl="0" algn="ctr" defTabSz="533400">
            <a:lnSpc>
              <a:spcPct val="90000"/>
            </a:lnSpc>
            <a:spcBef>
              <a:spcPct val="0"/>
            </a:spcBef>
            <a:spcAft>
              <a:spcPct val="35000"/>
            </a:spcAft>
          </a:pPr>
          <a:r>
            <a:rPr lang="en-US" sz="1200" kern="1200" dirty="0" smtClean="0"/>
            <a:t>Id</a:t>
          </a:r>
          <a:endParaRPr lang="en-US" sz="1200" kern="1200" dirty="0"/>
        </a:p>
      </dsp:txBody>
      <dsp:txXfrm>
        <a:off x="3657114" y="3854981"/>
        <a:ext cx="864571" cy="864571"/>
      </dsp:txXfrm>
    </dsp:sp>
    <dsp:sp modelId="{DAB1D661-9280-4588-87F1-44E5C25D07EB}">
      <dsp:nvSpPr>
        <dsp:cNvPr id="0" name=""/>
        <dsp:cNvSpPr/>
      </dsp:nvSpPr>
      <dsp:spPr>
        <a:xfrm rot="8902092">
          <a:off x="2881839" y="2906822"/>
          <a:ext cx="508751" cy="0"/>
        </a:xfrm>
        <a:custGeom>
          <a:avLst/>
          <a:gdLst/>
          <a:ahLst/>
          <a:cxnLst/>
          <a:rect l="0" t="0" r="0" b="0"/>
          <a:pathLst>
            <a:path>
              <a:moveTo>
                <a:pt x="0" y="0"/>
              </a:moveTo>
              <a:lnTo>
                <a:pt x="508751"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21BF539-F078-4BFC-A123-09AF8713A259}">
      <dsp:nvSpPr>
        <dsp:cNvPr id="0" name=""/>
        <dsp:cNvSpPr/>
      </dsp:nvSpPr>
      <dsp:spPr>
        <a:xfrm>
          <a:off x="1961517" y="2856259"/>
          <a:ext cx="958113" cy="95811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lvl="0" algn="ctr" defTabSz="488950">
            <a:lnSpc>
              <a:spcPct val="90000"/>
            </a:lnSpc>
            <a:spcBef>
              <a:spcPct val="0"/>
            </a:spcBef>
            <a:spcAft>
              <a:spcPct val="35000"/>
            </a:spcAft>
          </a:pPr>
          <a:r>
            <a:rPr lang="en-US" sz="1100" kern="1200" dirty="0" smtClean="0"/>
            <a:t>Invoice_</a:t>
          </a:r>
        </a:p>
        <a:p>
          <a:pPr lvl="0" algn="ctr" defTabSz="488950">
            <a:lnSpc>
              <a:spcPct val="90000"/>
            </a:lnSpc>
            <a:spcBef>
              <a:spcPct val="0"/>
            </a:spcBef>
            <a:spcAft>
              <a:spcPct val="35000"/>
            </a:spcAft>
          </a:pPr>
          <a:r>
            <a:rPr lang="en-US" sz="1100" kern="1200" dirty="0" err="1" smtClean="0"/>
            <a:t>Product_id</a:t>
          </a:r>
          <a:endParaRPr lang="en-US" sz="1100" kern="1200" dirty="0"/>
        </a:p>
      </dsp:txBody>
      <dsp:txXfrm>
        <a:off x="2008288" y="2903030"/>
        <a:ext cx="864571" cy="864571"/>
      </dsp:txXfrm>
    </dsp:sp>
    <dsp:sp modelId="{68DE624D-8CDB-4071-B6A5-582C22E1A37B}">
      <dsp:nvSpPr>
        <dsp:cNvPr id="0" name=""/>
        <dsp:cNvSpPr/>
      </dsp:nvSpPr>
      <dsp:spPr>
        <a:xfrm rot="12539323">
          <a:off x="2888609" y="1816837"/>
          <a:ext cx="495211" cy="0"/>
        </a:xfrm>
        <a:custGeom>
          <a:avLst/>
          <a:gdLst/>
          <a:ahLst/>
          <a:cxnLst/>
          <a:rect l="0" t="0" r="0" b="0"/>
          <a:pathLst>
            <a:path>
              <a:moveTo>
                <a:pt x="0" y="0"/>
              </a:moveTo>
              <a:lnTo>
                <a:pt x="495211"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D9E9596-7255-4D6B-9AE3-CC437D795247}">
      <dsp:nvSpPr>
        <dsp:cNvPr id="0" name=""/>
        <dsp:cNvSpPr/>
      </dsp:nvSpPr>
      <dsp:spPr>
        <a:xfrm>
          <a:off x="1961517" y="952359"/>
          <a:ext cx="958113" cy="95811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lvl="0" algn="ctr" defTabSz="488950">
            <a:lnSpc>
              <a:spcPct val="90000"/>
            </a:lnSpc>
            <a:spcBef>
              <a:spcPct val="0"/>
            </a:spcBef>
            <a:spcAft>
              <a:spcPct val="35000"/>
            </a:spcAft>
          </a:pPr>
          <a:r>
            <a:rPr lang="en-US" sz="1100" kern="1200" dirty="0" smtClean="0"/>
            <a:t>Merchant_</a:t>
          </a:r>
        </a:p>
        <a:p>
          <a:pPr lvl="0" algn="ctr" defTabSz="488950">
            <a:lnSpc>
              <a:spcPct val="90000"/>
            </a:lnSpc>
            <a:spcBef>
              <a:spcPct val="0"/>
            </a:spcBef>
            <a:spcAft>
              <a:spcPct val="35000"/>
            </a:spcAft>
          </a:pPr>
          <a:r>
            <a:rPr lang="en-US" sz="1100" kern="1200" dirty="0" smtClean="0"/>
            <a:t>Id</a:t>
          </a:r>
          <a:endParaRPr lang="en-US" sz="1100" kern="1200" dirty="0"/>
        </a:p>
      </dsp:txBody>
      <dsp:txXfrm>
        <a:off x="2008288" y="999130"/>
        <a:ext cx="864571" cy="864571"/>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20-08-2018</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20/08/2018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1</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1336685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6</a:t>
            </a:fld>
            <a:endParaRPr lang="pt-BR"/>
          </a:p>
        </p:txBody>
      </p:sp>
    </p:spTree>
    <p:extLst>
      <p:ext uri="{BB962C8B-B14F-4D97-AF65-F5344CB8AC3E}">
        <p14:creationId xmlns:p14="http://schemas.microsoft.com/office/powerpoint/2010/main" val="30203149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1.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9.png"/><Relationship Id="rId14" Type="http://schemas.openxmlformats.org/officeDocument/2006/relationships/hyperlink" Target="http://www.capgemini.com/"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image" Target="../media/image4.sv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2.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3.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4.svg"/><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image" Target="../media/image2.png"/><Relationship Id="rId4" Type="http://schemas.openxmlformats.org/officeDocument/2006/relationships/slideLayout" Target="../slideLayouts/slideLayout35.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10">
            <a:extLst>
              <a:ext uri="{96DAC541-7B7A-43D3-8B79-37D633B846F1}">
                <asvg:svgBlip xmlns="" xmlns:asvg="http://schemas.microsoft.com/office/drawing/2016/SVG/main"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 xmlns:a16="http://schemas.microsoft.com/office/drawing/2014/main" id="{CDAD4CD6-0D42-4B53-A553-167F9F359564}"/>
              </a:ext>
            </a:extLst>
          </p:cNvPr>
          <p:cNvSpPr>
            <a:spLocks noGrp="1"/>
          </p:cNvSpPr>
          <p:nvPr>
            <p:ph type="body" sz="quarter" idx="10"/>
          </p:nvPr>
        </p:nvSpPr>
        <p:spPr/>
        <p:txBody>
          <a:bodyPr>
            <a:normAutofit/>
          </a:bodyPr>
          <a:lstStyle/>
          <a:p>
            <a:r>
              <a:rPr lang="en-US" sz="2800" b="1" dirty="0" smtClean="0"/>
              <a:t>Java FLP Project</a:t>
            </a:r>
            <a:endParaRPr lang="en-US" sz="2800" b="1" dirty="0"/>
          </a:p>
        </p:txBody>
      </p:sp>
      <p:sp>
        <p:nvSpPr>
          <p:cNvPr id="6" name="Text Placeholder 5">
            <a:extLst>
              <a:ext uri="{FF2B5EF4-FFF2-40B4-BE49-F238E27FC236}">
                <a16:creationId xmlns="" xmlns:a16="http://schemas.microsoft.com/office/drawing/2014/main" id="{89B4E149-2582-4289-A77E-932BC6D661BF}"/>
              </a:ext>
            </a:extLst>
          </p:cNvPr>
          <p:cNvSpPr>
            <a:spLocks noGrp="1"/>
          </p:cNvSpPr>
          <p:nvPr>
            <p:ph type="body" sz="quarter" idx="11"/>
          </p:nvPr>
        </p:nvSpPr>
        <p:spPr/>
        <p:txBody>
          <a:bodyPr/>
          <a:lstStyle/>
          <a:p>
            <a:pPr lvl="0"/>
            <a:r>
              <a:rPr lang="en-US" dirty="0" err="1" smtClean="0"/>
              <a:t>Capgemini</a:t>
            </a:r>
            <a:r>
              <a:rPr lang="en-US" dirty="0" smtClean="0"/>
              <a:t> MIPL</a:t>
            </a:r>
          </a:p>
          <a:p>
            <a:pPr lvl="0"/>
            <a:r>
              <a:rPr lang="en-US" dirty="0" smtClean="0"/>
              <a:t>20</a:t>
            </a:r>
            <a:r>
              <a:rPr lang="en-US" baseline="30000" dirty="0" smtClean="0"/>
              <a:t>th</a:t>
            </a:r>
            <a:r>
              <a:rPr lang="en-US" dirty="0" smtClean="0"/>
              <a:t> </a:t>
            </a:r>
            <a:r>
              <a:rPr lang="en-US" dirty="0" smtClean="0"/>
              <a:t>August, 2018</a:t>
            </a:r>
            <a:endParaRPr lang="en-US" dirty="0"/>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0E257C33-C607-4F39-94FD-853E5F7CDFAF}"/>
              </a:ext>
            </a:extLst>
          </p:cNvPr>
          <p:cNvSpPr>
            <a:spLocks noGrp="1"/>
          </p:cNvSpPr>
          <p:nvPr>
            <p:ph type="body" sz="quarter" idx="11"/>
          </p:nvPr>
        </p:nvSpPr>
        <p:spPr>
          <a:xfrm>
            <a:off x="407988" y="1143000"/>
            <a:ext cx="6983412" cy="3124200"/>
          </a:xfrm>
        </p:spPr>
        <p:txBody>
          <a:bodyPr>
            <a:normAutofit/>
          </a:bodyPr>
          <a:lstStyle/>
          <a:p>
            <a:r>
              <a:rPr lang="en-US" sz="4000" b="1" dirty="0">
                <a:latin typeface="Estrangelo Edessa" panose="03080600000000000000" pitchFamily="66" charset="0"/>
                <a:cs typeface="Estrangelo Edessa" panose="03080600000000000000" pitchFamily="66" charset="0"/>
              </a:rPr>
              <a:t>CapStore </a:t>
            </a:r>
          </a:p>
          <a:p>
            <a:r>
              <a:rPr lang="en-US" dirty="0"/>
              <a:t>(E-Commerce Application)</a:t>
            </a:r>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28600" y="304800"/>
            <a:ext cx="6858000" cy="6095999"/>
          </a:xfrm>
        </p:spPr>
        <p:txBody>
          <a:bodyPr/>
          <a:lstStyle/>
          <a:p>
            <a:pPr marL="285750" indent="-285750">
              <a:lnSpc>
                <a:spcPct val="100000"/>
              </a:lnSpc>
              <a:buFont typeface="Wingdings" panose="05000000000000000000" pitchFamily="2" charset="2"/>
              <a:buChar char="Ø"/>
            </a:pPr>
            <a:r>
              <a:rPr lang="en-US" dirty="0" err="1"/>
              <a:t>CapStore</a:t>
            </a:r>
            <a:r>
              <a:rPr lang="en-US" dirty="0"/>
              <a:t> is a web based e-commerce website that allows users to buy or sell products. </a:t>
            </a:r>
            <a:endParaRPr lang="en-US" dirty="0" smtClean="0"/>
          </a:p>
          <a:p>
            <a:pPr marL="285750" indent="-285750">
              <a:lnSpc>
                <a:spcPct val="100000"/>
              </a:lnSpc>
              <a:buFont typeface="Wingdings" panose="05000000000000000000" pitchFamily="2" charset="2"/>
              <a:buChar char="Ø"/>
            </a:pPr>
            <a:r>
              <a:rPr lang="en-US" dirty="0" err="1" smtClean="0"/>
              <a:t>CapStore</a:t>
            </a:r>
            <a:r>
              <a:rPr lang="en-US" dirty="0" smtClean="0"/>
              <a:t> </a:t>
            </a:r>
            <a:r>
              <a:rPr lang="en-US" dirty="0"/>
              <a:t>also allows users to sell their products, they need to register on to the website and need to be </a:t>
            </a:r>
            <a:r>
              <a:rPr lang="en-US" dirty="0" smtClean="0"/>
              <a:t>authorized </a:t>
            </a:r>
            <a:r>
              <a:rPr lang="en-US" dirty="0"/>
              <a:t>by the admin of </a:t>
            </a:r>
            <a:r>
              <a:rPr lang="en-US" dirty="0" err="1"/>
              <a:t>Capstore</a:t>
            </a:r>
            <a:r>
              <a:rPr lang="en-US" dirty="0"/>
              <a:t>. </a:t>
            </a:r>
            <a:endParaRPr lang="en-US" dirty="0" smtClean="0"/>
          </a:p>
          <a:p>
            <a:pPr marL="285750" indent="-285750">
              <a:lnSpc>
                <a:spcPct val="100000"/>
              </a:lnSpc>
              <a:buFont typeface="Wingdings" panose="05000000000000000000" pitchFamily="2" charset="2"/>
              <a:buChar char="Ø"/>
            </a:pPr>
            <a:r>
              <a:rPr lang="en-US" dirty="0" smtClean="0"/>
              <a:t>The </a:t>
            </a:r>
            <a:r>
              <a:rPr lang="en-US" dirty="0" err="1" smtClean="0"/>
              <a:t>CapStore</a:t>
            </a:r>
            <a:r>
              <a:rPr lang="en-US" dirty="0" smtClean="0"/>
              <a:t> Application performs the following</a:t>
            </a:r>
          </a:p>
          <a:p>
            <a:r>
              <a:rPr lang="en-US" sz="1400" dirty="0" smtClean="0">
                <a:solidFill>
                  <a:schemeClr val="tx1"/>
                </a:solidFill>
              </a:rPr>
              <a:t>      1</a:t>
            </a:r>
            <a:r>
              <a:rPr lang="en-US" sz="1400" dirty="0">
                <a:solidFill>
                  <a:schemeClr val="tx1"/>
                </a:solidFill>
              </a:rPr>
              <a:t>. Signup, Login or Logout </a:t>
            </a:r>
          </a:p>
          <a:p>
            <a:r>
              <a:rPr lang="en-US" sz="1400" dirty="0" smtClean="0">
                <a:solidFill>
                  <a:schemeClr val="tx1"/>
                </a:solidFill>
              </a:rPr>
              <a:t>      2</a:t>
            </a:r>
            <a:r>
              <a:rPr lang="en-US" sz="1400" dirty="0">
                <a:solidFill>
                  <a:schemeClr val="tx1"/>
                </a:solidFill>
              </a:rPr>
              <a:t>. Buy/sell products </a:t>
            </a:r>
          </a:p>
          <a:p>
            <a:r>
              <a:rPr lang="en-US" sz="1400" dirty="0" smtClean="0">
                <a:solidFill>
                  <a:schemeClr val="tx1"/>
                </a:solidFill>
              </a:rPr>
              <a:t>      3</a:t>
            </a:r>
            <a:r>
              <a:rPr lang="en-US" sz="1400" dirty="0">
                <a:solidFill>
                  <a:schemeClr val="tx1"/>
                </a:solidFill>
              </a:rPr>
              <a:t>. Give review on products and return them. </a:t>
            </a:r>
          </a:p>
          <a:p>
            <a:r>
              <a:rPr lang="en-US" sz="1400" dirty="0" smtClean="0">
                <a:solidFill>
                  <a:schemeClr val="tx1"/>
                </a:solidFill>
              </a:rPr>
              <a:t>      4</a:t>
            </a:r>
            <a:r>
              <a:rPr lang="en-US" sz="1400" dirty="0">
                <a:solidFill>
                  <a:schemeClr val="tx1"/>
                </a:solidFill>
              </a:rPr>
              <a:t>. Merchant- there can be two types of merchants, direct merchant </a:t>
            </a:r>
            <a:r>
              <a:rPr lang="en-US" sz="1400" dirty="0" smtClean="0">
                <a:solidFill>
                  <a:schemeClr val="tx1"/>
                </a:solidFill>
              </a:rPr>
              <a:t>               and </a:t>
            </a:r>
            <a:r>
              <a:rPr lang="en-US" sz="1400" dirty="0">
                <a:solidFill>
                  <a:schemeClr val="tx1"/>
                </a:solidFill>
              </a:rPr>
              <a:t>third party merchant. New merchants can be added or removed by </a:t>
            </a:r>
            <a:r>
              <a:rPr lang="en-US" sz="1400" dirty="0" smtClean="0">
                <a:solidFill>
                  <a:schemeClr val="tx1"/>
                </a:solidFill>
              </a:rPr>
              <a:t>        admin</a:t>
            </a:r>
            <a:r>
              <a:rPr lang="en-US" sz="1400" dirty="0">
                <a:solidFill>
                  <a:schemeClr val="tx1"/>
                </a:solidFill>
              </a:rPr>
              <a:t>. Merchants can add or remove products on </a:t>
            </a:r>
            <a:r>
              <a:rPr lang="en-US" sz="1400" dirty="0" err="1">
                <a:solidFill>
                  <a:schemeClr val="tx1"/>
                </a:solidFill>
              </a:rPr>
              <a:t>CapStore</a:t>
            </a:r>
            <a:r>
              <a:rPr lang="en-US" sz="1400" dirty="0">
                <a:solidFill>
                  <a:schemeClr val="tx1"/>
                </a:solidFill>
              </a:rPr>
              <a:t>. </a:t>
            </a:r>
          </a:p>
          <a:p>
            <a:r>
              <a:rPr lang="en-US" sz="1400" dirty="0" smtClean="0">
                <a:solidFill>
                  <a:schemeClr val="tx1"/>
                </a:solidFill>
              </a:rPr>
              <a:t>      5</a:t>
            </a:r>
            <a:r>
              <a:rPr lang="en-US" sz="1400" dirty="0">
                <a:solidFill>
                  <a:schemeClr val="tx1"/>
                </a:solidFill>
              </a:rPr>
              <a:t>. Items can be added into cart and removed from the cart, after the final submission an invoice will be generated. </a:t>
            </a:r>
          </a:p>
          <a:p>
            <a:r>
              <a:rPr lang="en-US" sz="1400" dirty="0" smtClean="0">
                <a:solidFill>
                  <a:schemeClr val="tx1"/>
                </a:solidFill>
              </a:rPr>
              <a:t>      6</a:t>
            </a:r>
            <a:r>
              <a:rPr lang="en-US" sz="1400" dirty="0">
                <a:solidFill>
                  <a:schemeClr val="tx1"/>
                </a:solidFill>
              </a:rPr>
              <a:t>. Customer can pay by different payment </a:t>
            </a:r>
            <a:r>
              <a:rPr lang="en-US" sz="1400" dirty="0" smtClean="0">
                <a:solidFill>
                  <a:schemeClr val="tx1"/>
                </a:solidFill>
              </a:rPr>
              <a:t>options</a:t>
            </a:r>
            <a:endParaRPr lang="en-US" sz="1400" dirty="0">
              <a:solidFill>
                <a:schemeClr val="tx1"/>
              </a:solidFill>
            </a:endParaRPr>
          </a:p>
        </p:txBody>
      </p:sp>
    </p:spTree>
    <p:extLst>
      <p:ext uri="{BB962C8B-B14F-4D97-AF65-F5344CB8AC3E}">
        <p14:creationId xmlns:p14="http://schemas.microsoft.com/office/powerpoint/2010/main" val="4234560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a:xfrm>
            <a:off x="457200" y="1371600"/>
            <a:ext cx="5638800" cy="838200"/>
          </a:xfrm>
        </p:spPr>
        <p:txBody>
          <a:bodyPr/>
          <a:lstStyle/>
          <a:p>
            <a:r>
              <a:rPr lang="en-US" sz="2800" dirty="0" smtClean="0"/>
              <a:t>Managing Inventory</a:t>
            </a:r>
            <a:endParaRPr lang="en-US" sz="2800" dirty="0"/>
          </a:p>
        </p:txBody>
      </p:sp>
      <p:sp>
        <p:nvSpPr>
          <p:cNvPr id="24" name="Text Placeholder 23"/>
          <p:cNvSpPr>
            <a:spLocks noGrp="1"/>
          </p:cNvSpPr>
          <p:nvPr>
            <p:ph type="body" sz="quarter" idx="33"/>
          </p:nvPr>
        </p:nvSpPr>
        <p:spPr>
          <a:xfrm>
            <a:off x="457200" y="1943100"/>
            <a:ext cx="4751908" cy="1219200"/>
          </a:xfrm>
        </p:spPr>
        <p:txBody>
          <a:bodyPr/>
          <a:lstStyle/>
          <a:p>
            <a:r>
              <a:rPr lang="en-US" sz="2000" dirty="0" smtClean="0">
                <a:solidFill>
                  <a:schemeClr val="accent4">
                    <a:lumMod val="60000"/>
                    <a:lumOff val="40000"/>
                  </a:schemeClr>
                </a:solidFill>
                <a:latin typeface="Comic Sans MS" panose="030F0702030302020204" pitchFamily="66" charset="0"/>
              </a:rPr>
              <a:t>By</a:t>
            </a:r>
          </a:p>
          <a:p>
            <a:r>
              <a:rPr lang="en-US" sz="2000" dirty="0" smtClean="0">
                <a:solidFill>
                  <a:schemeClr val="accent4">
                    <a:lumMod val="60000"/>
                    <a:lumOff val="40000"/>
                  </a:schemeClr>
                </a:solidFill>
                <a:latin typeface="Comic Sans MS" panose="030F0702030302020204" pitchFamily="66" charset="0"/>
              </a:rPr>
              <a:t>Sahitya .P.V</a:t>
            </a:r>
            <a:endParaRPr lang="en-US" sz="1800" dirty="0">
              <a:solidFill>
                <a:schemeClr val="accent4">
                  <a:lumMod val="60000"/>
                  <a:lumOff val="40000"/>
                </a:schemeClr>
              </a:solidFill>
              <a:latin typeface="Comic Sans MS" panose="030F0702030302020204" pitchFamily="66" charset="0"/>
            </a:endParaRPr>
          </a:p>
        </p:txBody>
      </p:sp>
      <p:sp>
        <p:nvSpPr>
          <p:cNvPr id="25" name="Text Placeholder 24"/>
          <p:cNvSpPr>
            <a:spLocks noGrp="1"/>
          </p:cNvSpPr>
          <p:nvPr>
            <p:ph type="body" sz="quarter" idx="34"/>
          </p:nvPr>
        </p:nvSpPr>
        <p:spPr>
          <a:xfrm>
            <a:off x="304800" y="2667000"/>
            <a:ext cx="4855096" cy="99060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7818535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04800" y="1524000"/>
            <a:ext cx="11353800" cy="2893100"/>
          </a:xfrm>
          <a:prstGeom prst="rect">
            <a:avLst/>
          </a:prstGeom>
          <a:noFill/>
        </p:spPr>
        <p:txBody>
          <a:bodyPr wrap="square" rtlCol="0">
            <a:spAutoFit/>
          </a:bodyPr>
          <a:lstStyle/>
          <a:p>
            <a:r>
              <a:rPr lang="en-US" sz="2400" dirty="0" smtClean="0"/>
              <a:t>Significance of the module:</a:t>
            </a:r>
          </a:p>
          <a:p>
            <a:endParaRPr lang="en-US" sz="2000" dirty="0" smtClean="0"/>
          </a:p>
          <a:p>
            <a:pPr marL="342900" indent="-342900">
              <a:buAutoNum type="arabicPeriod"/>
            </a:pPr>
            <a:r>
              <a:rPr lang="en-US" sz="2000" dirty="0" smtClean="0"/>
              <a:t>Merchants </a:t>
            </a:r>
            <a:r>
              <a:rPr lang="en-US" sz="2000" dirty="0"/>
              <a:t>can </a:t>
            </a:r>
            <a:r>
              <a:rPr lang="en-US" sz="2000" dirty="0" smtClean="0"/>
              <a:t>manage their </a:t>
            </a:r>
            <a:r>
              <a:rPr lang="en-US" sz="2000" dirty="0"/>
              <a:t>own inventory space </a:t>
            </a:r>
            <a:r>
              <a:rPr lang="en-US" sz="2000" dirty="0" smtClean="0"/>
              <a:t>in the CapStore only. </a:t>
            </a:r>
          </a:p>
          <a:p>
            <a:pPr marL="342900" indent="-342900">
              <a:buAutoNum type="arabicPeriod"/>
            </a:pPr>
            <a:endParaRPr lang="en-US" sz="2000" dirty="0" smtClean="0"/>
          </a:p>
          <a:p>
            <a:pPr marL="342900" indent="-342900">
              <a:buAutoNum type="arabicPeriod"/>
            </a:pPr>
            <a:r>
              <a:rPr lang="en-US" sz="2000" dirty="0" smtClean="0"/>
              <a:t>Admin </a:t>
            </a:r>
            <a:r>
              <a:rPr lang="en-US" sz="2000" dirty="0"/>
              <a:t>can manage </a:t>
            </a:r>
            <a:r>
              <a:rPr lang="en-US" sz="2000" dirty="0" smtClean="0"/>
              <a:t>the whole </a:t>
            </a:r>
            <a:r>
              <a:rPr lang="en-US" sz="2000" dirty="0"/>
              <a:t>inventory</a:t>
            </a:r>
            <a:r>
              <a:rPr lang="en-US" sz="2000" dirty="0" smtClean="0"/>
              <a:t>.</a:t>
            </a:r>
          </a:p>
          <a:p>
            <a:pPr marL="342900" indent="-342900">
              <a:buAutoNum type="arabicPeriod"/>
            </a:pPr>
            <a:endParaRPr lang="en-US" sz="2000" dirty="0" smtClean="0"/>
          </a:p>
          <a:p>
            <a:pPr marL="342900" indent="-342900">
              <a:buAutoNum type="arabicPeriod"/>
            </a:pPr>
            <a:r>
              <a:rPr lang="en-US" sz="2000" dirty="0" smtClean="0"/>
              <a:t>Merchants </a:t>
            </a:r>
            <a:r>
              <a:rPr lang="en-US" sz="2000" dirty="0"/>
              <a:t>and Admin </a:t>
            </a:r>
            <a:r>
              <a:rPr lang="en-US" sz="2000" dirty="0" smtClean="0"/>
              <a:t>are authorized to </a:t>
            </a:r>
            <a:r>
              <a:rPr lang="en-US" sz="2000" dirty="0"/>
              <a:t>add or remove items from inventory, </a:t>
            </a:r>
            <a:r>
              <a:rPr lang="en-US" sz="2000" dirty="0" smtClean="0"/>
              <a:t>add </a:t>
            </a:r>
            <a:r>
              <a:rPr lang="en-US" sz="2000" dirty="0"/>
              <a:t>or </a:t>
            </a:r>
            <a:r>
              <a:rPr lang="en-US" sz="2000" dirty="0" smtClean="0"/>
              <a:t>remove categories</a:t>
            </a:r>
            <a:r>
              <a:rPr lang="en-US" sz="2000" dirty="0"/>
              <a:t>, </a:t>
            </a:r>
            <a:r>
              <a:rPr lang="en-US" sz="2000" dirty="0" smtClean="0"/>
              <a:t>update stock, </a:t>
            </a:r>
            <a:r>
              <a:rPr lang="en-US" sz="2000" dirty="0"/>
              <a:t>etc</a:t>
            </a:r>
            <a:r>
              <a:rPr lang="en-US" sz="2000" dirty="0" smtClean="0"/>
              <a:t>.</a:t>
            </a:r>
            <a:endParaRPr lang="en-US" dirty="0"/>
          </a:p>
          <a:p>
            <a:endParaRPr lang="en-US" dirty="0"/>
          </a:p>
        </p:txBody>
      </p:sp>
    </p:spTree>
    <p:extLst>
      <p:ext uri="{BB962C8B-B14F-4D97-AF65-F5344CB8AC3E}">
        <p14:creationId xmlns:p14="http://schemas.microsoft.com/office/powerpoint/2010/main" val="308216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745204961"/>
              </p:ext>
            </p:extLst>
          </p:nvPr>
        </p:nvGraphicFramePr>
        <p:xfrm>
          <a:off x="1981200" y="1371600"/>
          <a:ext cx="8178800" cy="4766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2819400" y="381000"/>
            <a:ext cx="6781800" cy="461665"/>
          </a:xfrm>
          <a:prstGeom prst="rect">
            <a:avLst/>
          </a:prstGeom>
          <a:noFill/>
        </p:spPr>
        <p:txBody>
          <a:bodyPr wrap="square" rtlCol="0">
            <a:spAutoFit/>
          </a:bodyPr>
          <a:lstStyle/>
          <a:p>
            <a:r>
              <a:rPr lang="en-US" sz="2400" dirty="0" smtClean="0">
                <a:latin typeface="Aharoni" panose="02010803020104030203" pitchFamily="2" charset="-79"/>
                <a:cs typeface="Aharoni" panose="02010803020104030203" pitchFamily="2" charset="-79"/>
              </a:rPr>
              <a:t>         INTERACTIONS WITH OTHER TABLES  </a:t>
            </a:r>
            <a:endParaRPr lang="en-US" sz="2400" dirty="0">
              <a:latin typeface="Aharoni" panose="02010803020104030203" pitchFamily="2" charset="-79"/>
              <a:cs typeface="Aharoni" panose="02010803020104030203" pitchFamily="2" charset="-79"/>
            </a:endParaRPr>
          </a:p>
        </p:txBody>
      </p:sp>
      <p:sp>
        <p:nvSpPr>
          <p:cNvPr id="21" name="Rounded Rectangle 20"/>
          <p:cNvSpPr/>
          <p:nvPr/>
        </p:nvSpPr>
        <p:spPr>
          <a:xfrm>
            <a:off x="9591260" y="2476500"/>
            <a:ext cx="1600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CATEGORY</a:t>
            </a:r>
            <a:endParaRPr lang="en-US" dirty="0"/>
          </a:p>
        </p:txBody>
      </p:sp>
      <p:sp>
        <p:nvSpPr>
          <p:cNvPr id="22" name="Rounded Rectangle 21"/>
          <p:cNvSpPr/>
          <p:nvPr/>
        </p:nvSpPr>
        <p:spPr>
          <a:xfrm>
            <a:off x="9601200" y="4191000"/>
            <a:ext cx="1600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COUPON</a:t>
            </a:r>
            <a:endParaRPr lang="en-US" dirty="0"/>
          </a:p>
        </p:txBody>
      </p:sp>
      <p:sp>
        <p:nvSpPr>
          <p:cNvPr id="23" name="Rounded Rectangle 22"/>
          <p:cNvSpPr/>
          <p:nvPr/>
        </p:nvSpPr>
        <p:spPr>
          <a:xfrm>
            <a:off x="9591261" y="5792029"/>
            <a:ext cx="1600199" cy="651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DISCOUNT</a:t>
            </a:r>
            <a:endParaRPr lang="en-US" dirty="0"/>
          </a:p>
        </p:txBody>
      </p:sp>
      <p:sp>
        <p:nvSpPr>
          <p:cNvPr id="24" name="Rounded Rectangle 23"/>
          <p:cNvSpPr/>
          <p:nvPr/>
        </p:nvSpPr>
        <p:spPr>
          <a:xfrm>
            <a:off x="1173410" y="4577521"/>
            <a:ext cx="1608361" cy="6027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INVOICE</a:t>
            </a:r>
            <a:endParaRPr lang="en-US" dirty="0"/>
          </a:p>
        </p:txBody>
      </p:sp>
      <p:sp>
        <p:nvSpPr>
          <p:cNvPr id="25" name="Rounded Rectangle 24"/>
          <p:cNvSpPr/>
          <p:nvPr/>
        </p:nvSpPr>
        <p:spPr>
          <a:xfrm>
            <a:off x="1173410" y="2971800"/>
            <a:ext cx="1645990" cy="647700"/>
          </a:xfrm>
          <a:prstGeom prst="roundRect">
            <a:avLst>
              <a:gd name="adj" fmla="val 300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MERCHANT</a:t>
            </a:r>
            <a:endParaRPr lang="en-US" dirty="0"/>
          </a:p>
        </p:txBody>
      </p:sp>
      <p:sp>
        <p:nvSpPr>
          <p:cNvPr id="28" name="Rounded Rectangle 27"/>
          <p:cNvSpPr/>
          <p:nvPr/>
        </p:nvSpPr>
        <p:spPr>
          <a:xfrm>
            <a:off x="1173410" y="1447800"/>
            <a:ext cx="164599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BRAND</a:t>
            </a:r>
            <a:endParaRPr lang="en-US" dirty="0"/>
          </a:p>
        </p:txBody>
      </p:sp>
      <p:cxnSp>
        <p:nvCxnSpPr>
          <p:cNvPr id="30" name="Straight Arrow Connector 29"/>
          <p:cNvCxnSpPr>
            <a:stCxn id="28" idx="3"/>
          </p:cNvCxnSpPr>
          <p:nvPr/>
        </p:nvCxnSpPr>
        <p:spPr>
          <a:xfrm>
            <a:off x="2819400" y="1752600"/>
            <a:ext cx="27432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Straight Arrow Connector 32"/>
          <p:cNvCxnSpPr/>
          <p:nvPr/>
        </p:nvCxnSpPr>
        <p:spPr>
          <a:xfrm flipV="1">
            <a:off x="2819400" y="2993610"/>
            <a:ext cx="1143000" cy="369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2819400" y="4800600"/>
            <a:ext cx="1143000" cy="78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8229600" y="2781300"/>
            <a:ext cx="1361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8229600" y="4495800"/>
            <a:ext cx="136166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flipV="1">
            <a:off x="6553200" y="5638800"/>
            <a:ext cx="3038060" cy="478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32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631863880"/>
              </p:ext>
            </p:extLst>
          </p:nvPr>
        </p:nvGraphicFramePr>
        <p:xfrm>
          <a:off x="438599" y="519995"/>
          <a:ext cx="10381802" cy="5987782"/>
        </p:xfrm>
        <a:graphic>
          <a:graphicData uri="http://schemas.openxmlformats.org/drawingml/2006/table">
            <a:tbl>
              <a:tblPr firstRow="1" bandRow="1">
                <a:tableStyleId>{5DA37D80-6434-44D0-A028-1B22A696006F}</a:tableStyleId>
              </a:tblPr>
              <a:tblGrid>
                <a:gridCol w="2326455"/>
                <a:gridCol w="2326455"/>
                <a:gridCol w="2243032"/>
                <a:gridCol w="3485860"/>
              </a:tblGrid>
              <a:tr h="297746">
                <a:tc>
                  <a:txBody>
                    <a:bodyPr/>
                    <a:lstStyle/>
                    <a:p>
                      <a:r>
                        <a:rPr lang="en-US" sz="1400" dirty="0" smtClean="0">
                          <a:latin typeface="Arial" panose="020B0604020202020204" pitchFamily="34" charset="0"/>
                          <a:cs typeface="Arial" panose="020B0604020202020204" pitchFamily="34" charset="0"/>
                        </a:rPr>
                        <a:t>Column Name</a:t>
                      </a:r>
                      <a:endParaRPr lang="en-US" sz="1400" dirty="0">
                        <a:latin typeface="Arial" panose="020B0604020202020204" pitchFamily="34" charset="0"/>
                        <a:cs typeface="Arial" panose="020B0604020202020204" pitchFamily="34" charset="0"/>
                      </a:endParaRPr>
                    </a:p>
                  </a:txBody>
                  <a:tcPr/>
                </a:tc>
                <a:tc>
                  <a:txBody>
                    <a:bodyPr/>
                    <a:lstStyle/>
                    <a:p>
                      <a:r>
                        <a:rPr lang="en-US" sz="1400" dirty="0" err="1" smtClean="0">
                          <a:latin typeface="Arial" panose="020B0604020202020204" pitchFamily="34" charset="0"/>
                          <a:cs typeface="Arial" panose="020B0604020202020204" pitchFamily="34" charset="0"/>
                        </a:rPr>
                        <a:t>Datatype</a:t>
                      </a:r>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Key Constraints</a:t>
                      </a:r>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Description</a:t>
                      </a:r>
                      <a:endParaRPr lang="en-US" sz="1400" dirty="0">
                        <a:latin typeface="Arial" panose="020B0604020202020204" pitchFamily="34" charset="0"/>
                        <a:cs typeface="Arial" panose="020B0604020202020204" pitchFamily="34" charset="0"/>
                      </a:endParaRPr>
                    </a:p>
                  </a:txBody>
                  <a:tcPr/>
                </a:tc>
              </a:tr>
              <a:tr h="388735">
                <a:tc>
                  <a:txBody>
                    <a:bodyPr/>
                    <a:lstStyle/>
                    <a:p>
                      <a:r>
                        <a:rPr lang="en-US" sz="1200" dirty="0" err="1" smtClean="0">
                          <a:latin typeface="Arial" panose="020B0604020202020204" pitchFamily="34" charset="0"/>
                          <a:cs typeface="Arial" panose="020B0604020202020204" pitchFamily="34" charset="0"/>
                        </a:rPr>
                        <a:t>Prod</a:t>
                      </a:r>
                      <a:r>
                        <a:rPr lang="en-US" sz="1200" baseline="0" dirty="0" err="1" smtClean="0">
                          <a:latin typeface="Arial" panose="020B0604020202020204" pitchFamily="34" charset="0"/>
                          <a:cs typeface="Arial" panose="020B0604020202020204" pitchFamily="34" charset="0"/>
                        </a:rPr>
                        <a:t>uctId</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Integer</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Primary Key</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Unique for every product</a:t>
                      </a:r>
                      <a:endParaRPr lang="en-US" sz="1200" dirty="0">
                        <a:latin typeface="Arial" panose="020B0604020202020204" pitchFamily="34" charset="0"/>
                        <a:cs typeface="Arial" panose="020B0604020202020204" pitchFamily="34" charset="0"/>
                      </a:endParaRPr>
                    </a:p>
                  </a:txBody>
                  <a:tcPr/>
                </a:tc>
              </a:tr>
              <a:tr h="388735">
                <a:tc>
                  <a:txBody>
                    <a:bodyPr/>
                    <a:lstStyle/>
                    <a:p>
                      <a:r>
                        <a:rPr lang="en-US" sz="1200" dirty="0" err="1" smtClean="0">
                          <a:latin typeface="Arial" panose="020B0604020202020204" pitchFamily="34" charset="0"/>
                          <a:cs typeface="Arial" panose="020B0604020202020204" pitchFamily="34" charset="0"/>
                        </a:rPr>
                        <a:t>ProductName</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String</a:t>
                      </a:r>
                      <a:endParaRPr lang="en-US" sz="1200" dirty="0">
                        <a:latin typeface="Arial" panose="020B0604020202020204" pitchFamily="34" charset="0"/>
                        <a:cs typeface="Arial" panose="020B0604020202020204" pitchFamily="34" charset="0"/>
                      </a:endParaRPr>
                    </a:p>
                  </a:txBody>
                  <a:tcPr/>
                </a:tc>
                <a:tc>
                  <a:txBody>
                    <a:bodyPr/>
                    <a:lstStyle/>
                    <a:p>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Name of Product</a:t>
                      </a:r>
                      <a:endParaRPr lang="en-US" sz="1200" dirty="0">
                        <a:latin typeface="Arial" panose="020B0604020202020204" pitchFamily="34" charset="0"/>
                        <a:cs typeface="Arial" panose="020B0604020202020204" pitchFamily="34" charset="0"/>
                      </a:endParaRPr>
                    </a:p>
                  </a:txBody>
                  <a:tcPr/>
                </a:tc>
              </a:tr>
              <a:tr h="388735">
                <a:tc>
                  <a:txBody>
                    <a:bodyPr/>
                    <a:lstStyle/>
                    <a:p>
                      <a:r>
                        <a:rPr lang="en-US" sz="1200" dirty="0" err="1" smtClean="0">
                          <a:latin typeface="Arial" panose="020B0604020202020204" pitchFamily="34" charset="0"/>
                          <a:cs typeface="Arial" panose="020B0604020202020204" pitchFamily="34" charset="0"/>
                        </a:rPr>
                        <a:t>Prod_Description</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String</a:t>
                      </a:r>
                      <a:endParaRPr lang="en-US" sz="1200" dirty="0">
                        <a:latin typeface="Arial" panose="020B0604020202020204" pitchFamily="34" charset="0"/>
                        <a:cs typeface="Arial" panose="020B0604020202020204" pitchFamily="34" charset="0"/>
                      </a:endParaRPr>
                    </a:p>
                  </a:txBody>
                  <a:tcPr/>
                </a:tc>
                <a:tc>
                  <a:txBody>
                    <a:bodyPr/>
                    <a:lstStyle/>
                    <a:p>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Description</a:t>
                      </a:r>
                      <a:r>
                        <a:rPr lang="en-US" sz="1200" baseline="0" dirty="0" smtClean="0">
                          <a:latin typeface="Arial" panose="020B0604020202020204" pitchFamily="34" charset="0"/>
                          <a:cs typeface="Arial" panose="020B0604020202020204" pitchFamily="34" charset="0"/>
                        </a:rPr>
                        <a:t> of Product</a:t>
                      </a:r>
                      <a:endParaRPr lang="en-US" sz="1200" dirty="0">
                        <a:latin typeface="Arial" panose="020B0604020202020204" pitchFamily="34" charset="0"/>
                        <a:cs typeface="Arial" panose="020B0604020202020204" pitchFamily="34" charset="0"/>
                      </a:endParaRPr>
                    </a:p>
                  </a:txBody>
                  <a:tcPr/>
                </a:tc>
              </a:tr>
              <a:tr h="382063">
                <a:tc>
                  <a:txBody>
                    <a:bodyPr/>
                    <a:lstStyle/>
                    <a:p>
                      <a:r>
                        <a:rPr lang="en-US" sz="1200" dirty="0" smtClean="0">
                          <a:latin typeface="Arial" panose="020B0604020202020204" pitchFamily="34" charset="0"/>
                          <a:cs typeface="Arial" panose="020B0604020202020204" pitchFamily="34" charset="0"/>
                        </a:rPr>
                        <a:t>Brand</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String</a:t>
                      </a:r>
                      <a:endParaRPr lang="en-US" sz="1200" dirty="0">
                        <a:latin typeface="Arial" panose="020B0604020202020204" pitchFamily="34" charset="0"/>
                        <a:cs typeface="Arial" panose="020B0604020202020204" pitchFamily="34" charset="0"/>
                      </a:endParaRPr>
                    </a:p>
                  </a:txBody>
                  <a:tcPr/>
                </a:tc>
                <a:tc>
                  <a:txBody>
                    <a:bodyPr/>
                    <a:lstStyle/>
                    <a:p>
                      <a:endParaRPr lang="en-US" sz="1200" dirty="0">
                        <a:latin typeface="Arial" panose="020B0604020202020204" pitchFamily="34" charset="0"/>
                        <a:cs typeface="Arial" panose="020B0604020202020204" pitchFamily="34" charset="0"/>
                      </a:endParaRPr>
                    </a:p>
                  </a:txBody>
                  <a:tcPr/>
                </a:tc>
                <a:tc>
                  <a:txBody>
                    <a:bodyPr/>
                    <a:lstStyle/>
                    <a:p>
                      <a:r>
                        <a:rPr lang="en-US" sz="1200" baseline="0" dirty="0" smtClean="0">
                          <a:latin typeface="Arial" panose="020B0604020202020204" pitchFamily="34" charset="0"/>
                          <a:cs typeface="Arial" panose="020B0604020202020204" pitchFamily="34" charset="0"/>
                        </a:rPr>
                        <a:t>fetched from brand table</a:t>
                      </a:r>
                      <a:endParaRPr lang="en-US" sz="1200" dirty="0">
                        <a:latin typeface="Arial" panose="020B0604020202020204" pitchFamily="34" charset="0"/>
                        <a:cs typeface="Arial" panose="020B0604020202020204" pitchFamily="34" charset="0"/>
                      </a:endParaRPr>
                    </a:p>
                  </a:txBody>
                  <a:tcPr/>
                </a:tc>
              </a:tr>
              <a:tr h="388735">
                <a:tc>
                  <a:txBody>
                    <a:bodyPr/>
                    <a:lstStyle/>
                    <a:p>
                      <a:r>
                        <a:rPr lang="en-US" sz="1200" dirty="0" err="1" smtClean="0">
                          <a:latin typeface="Arial" panose="020B0604020202020204" pitchFamily="34" charset="0"/>
                          <a:cs typeface="Arial" panose="020B0604020202020204" pitchFamily="34" charset="0"/>
                        </a:rPr>
                        <a:t>Merchant_Id</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Integer</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Foreign Key</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Fetched from Merchant Table</a:t>
                      </a:r>
                      <a:endParaRPr lang="en-US" sz="1200" dirty="0">
                        <a:latin typeface="Arial" panose="020B0604020202020204" pitchFamily="34" charset="0"/>
                        <a:cs typeface="Arial" panose="020B0604020202020204" pitchFamily="34" charset="0"/>
                      </a:endParaRPr>
                    </a:p>
                  </a:txBody>
                  <a:tcPr/>
                </a:tc>
              </a:tr>
              <a:tr h="388735">
                <a:tc>
                  <a:txBody>
                    <a:bodyPr/>
                    <a:lstStyle/>
                    <a:p>
                      <a:r>
                        <a:rPr lang="en-US" sz="1200" dirty="0" err="1" smtClean="0">
                          <a:latin typeface="Arial" panose="020B0604020202020204" pitchFamily="34" charset="0"/>
                          <a:cs typeface="Arial" panose="020B0604020202020204" pitchFamily="34" charset="0"/>
                        </a:rPr>
                        <a:t>No_Of_Views</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Integer</a:t>
                      </a:r>
                      <a:endParaRPr lang="en-US" sz="1200" dirty="0">
                        <a:latin typeface="Arial" panose="020B0604020202020204" pitchFamily="34" charset="0"/>
                        <a:cs typeface="Arial" panose="020B0604020202020204" pitchFamily="34" charset="0"/>
                      </a:endParaRPr>
                    </a:p>
                  </a:txBody>
                  <a:tcPr/>
                </a:tc>
                <a:tc>
                  <a:txBody>
                    <a:bodyPr/>
                    <a:lstStyle/>
                    <a:p>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No.</a:t>
                      </a:r>
                      <a:r>
                        <a:rPr lang="en-US" sz="1200" baseline="0" dirty="0" smtClean="0">
                          <a:latin typeface="Arial" panose="020B0604020202020204" pitchFamily="34" charset="0"/>
                          <a:cs typeface="Arial" panose="020B0604020202020204" pitchFamily="34" charset="0"/>
                        </a:rPr>
                        <a:t> of times product viewed</a:t>
                      </a:r>
                      <a:endParaRPr lang="en-US" sz="1200" dirty="0">
                        <a:latin typeface="Arial" panose="020B0604020202020204" pitchFamily="34" charset="0"/>
                        <a:cs typeface="Arial" panose="020B0604020202020204" pitchFamily="34" charset="0"/>
                      </a:endParaRPr>
                    </a:p>
                  </a:txBody>
                  <a:tcPr/>
                </a:tc>
              </a:tr>
              <a:tr h="388735">
                <a:tc>
                  <a:txBody>
                    <a:bodyPr/>
                    <a:lstStyle/>
                    <a:p>
                      <a:r>
                        <a:rPr lang="en-US" sz="1200" dirty="0" smtClean="0">
                          <a:latin typeface="Arial" panose="020B0604020202020204" pitchFamily="34" charset="0"/>
                          <a:cs typeface="Arial" panose="020B0604020202020204" pitchFamily="34" charset="0"/>
                        </a:rPr>
                        <a:t>Category</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String</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Foreign</a:t>
                      </a:r>
                      <a:r>
                        <a:rPr lang="en-US" sz="1200" baseline="0" dirty="0" smtClean="0">
                          <a:latin typeface="Arial" panose="020B0604020202020204" pitchFamily="34" charset="0"/>
                          <a:cs typeface="Arial" panose="020B0604020202020204" pitchFamily="34" charset="0"/>
                        </a:rPr>
                        <a:t> Key</a:t>
                      </a:r>
                      <a:endParaRPr lang="en-US" sz="12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Fetched from Category Table</a:t>
                      </a:r>
                    </a:p>
                  </a:txBody>
                  <a:tcPr/>
                </a:tc>
              </a:tr>
              <a:tr h="388735">
                <a:tc>
                  <a:txBody>
                    <a:bodyPr/>
                    <a:lstStyle/>
                    <a:p>
                      <a:r>
                        <a:rPr lang="en-US" sz="1200" dirty="0" err="1" smtClean="0">
                          <a:latin typeface="Arial" panose="020B0604020202020204" pitchFamily="34" charset="0"/>
                          <a:cs typeface="Arial" panose="020B0604020202020204" pitchFamily="34" charset="0"/>
                        </a:rPr>
                        <a:t>Date_Of_Inclusion</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Date</a:t>
                      </a:r>
                      <a:endParaRPr lang="en-US" sz="1200" dirty="0">
                        <a:latin typeface="Arial" panose="020B0604020202020204" pitchFamily="34" charset="0"/>
                        <a:cs typeface="Arial" panose="020B0604020202020204" pitchFamily="34" charset="0"/>
                      </a:endParaRPr>
                    </a:p>
                  </a:txBody>
                  <a:tcPr/>
                </a:tc>
                <a:tc>
                  <a:txBody>
                    <a:bodyPr/>
                    <a:lstStyle/>
                    <a:p>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Date of adding of</a:t>
                      </a:r>
                      <a:r>
                        <a:rPr lang="en-US" sz="1200" baseline="0" dirty="0" smtClean="0">
                          <a:latin typeface="Arial" panose="020B0604020202020204" pitchFamily="34" charset="0"/>
                          <a:cs typeface="Arial" panose="020B0604020202020204" pitchFamily="34" charset="0"/>
                        </a:rPr>
                        <a:t> product</a:t>
                      </a:r>
                      <a:endParaRPr lang="en-US" sz="1200" dirty="0">
                        <a:latin typeface="Arial" panose="020B0604020202020204" pitchFamily="34" charset="0"/>
                        <a:cs typeface="Arial" panose="020B0604020202020204" pitchFamily="34" charset="0"/>
                      </a:endParaRPr>
                    </a:p>
                  </a:txBody>
                  <a:tcPr/>
                </a:tc>
              </a:tr>
              <a:tr h="388735">
                <a:tc>
                  <a:txBody>
                    <a:bodyPr/>
                    <a:lstStyle/>
                    <a:p>
                      <a:r>
                        <a:rPr lang="en-US" sz="1200" dirty="0" smtClean="0">
                          <a:latin typeface="Arial" panose="020B0604020202020204" pitchFamily="34" charset="0"/>
                          <a:cs typeface="Arial" panose="020B0604020202020204" pitchFamily="34" charset="0"/>
                        </a:rPr>
                        <a:t>Price</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Double</a:t>
                      </a:r>
                      <a:endParaRPr lang="en-US" sz="1200" dirty="0">
                        <a:latin typeface="Arial" panose="020B0604020202020204" pitchFamily="34" charset="0"/>
                        <a:cs typeface="Arial" panose="020B0604020202020204" pitchFamily="34" charset="0"/>
                      </a:endParaRPr>
                    </a:p>
                  </a:txBody>
                  <a:tcPr/>
                </a:tc>
                <a:tc>
                  <a:txBody>
                    <a:bodyPr/>
                    <a:lstStyle/>
                    <a:p>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Cost of Product</a:t>
                      </a:r>
                      <a:endParaRPr lang="en-US" sz="1200" dirty="0">
                        <a:latin typeface="Arial" panose="020B0604020202020204" pitchFamily="34" charset="0"/>
                        <a:cs typeface="Arial" panose="020B0604020202020204" pitchFamily="34" charset="0"/>
                      </a:endParaRPr>
                    </a:p>
                  </a:txBody>
                  <a:tcPr/>
                </a:tc>
              </a:tr>
              <a:tr h="431952">
                <a:tc>
                  <a:txBody>
                    <a:bodyPr/>
                    <a:lstStyle/>
                    <a:p>
                      <a:r>
                        <a:rPr lang="en-US" sz="1200" dirty="0" err="1" smtClean="0">
                          <a:latin typeface="Arial" panose="020B0604020202020204" pitchFamily="34" charset="0"/>
                          <a:cs typeface="Arial" panose="020B0604020202020204" pitchFamily="34" charset="0"/>
                        </a:rPr>
                        <a:t>Product_Img</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Long Blob</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Foreign</a:t>
                      </a:r>
                      <a:r>
                        <a:rPr lang="en-US" sz="1200" baseline="0" dirty="0" smtClean="0">
                          <a:latin typeface="Arial" panose="020B0604020202020204" pitchFamily="34" charset="0"/>
                          <a:cs typeface="Arial" panose="020B0604020202020204" pitchFamily="34" charset="0"/>
                        </a:rPr>
                        <a:t> Key</a:t>
                      </a:r>
                      <a:endParaRPr lang="en-US" sz="12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Fetched from Product Image Table</a:t>
                      </a:r>
                    </a:p>
                  </a:txBody>
                  <a:tcPr/>
                </a:tc>
              </a:tr>
              <a:tr h="388735">
                <a:tc>
                  <a:txBody>
                    <a:bodyPr/>
                    <a:lstStyle/>
                    <a:p>
                      <a:r>
                        <a:rPr lang="en-US" sz="1200" dirty="0" smtClean="0">
                          <a:latin typeface="Arial" panose="020B0604020202020204" pitchFamily="34" charset="0"/>
                          <a:cs typeface="Arial" panose="020B0604020202020204" pitchFamily="34" charset="0"/>
                        </a:rPr>
                        <a:t>Quantity</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Integer</a:t>
                      </a:r>
                      <a:endParaRPr lang="en-US" sz="1200" dirty="0">
                        <a:latin typeface="Arial" panose="020B0604020202020204" pitchFamily="34" charset="0"/>
                        <a:cs typeface="Arial" panose="020B0604020202020204" pitchFamily="34" charset="0"/>
                      </a:endParaRPr>
                    </a:p>
                  </a:txBody>
                  <a:tcPr/>
                </a:tc>
                <a:tc>
                  <a:txBody>
                    <a:bodyPr/>
                    <a:lstStyle/>
                    <a:p>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Quantity</a:t>
                      </a:r>
                      <a:r>
                        <a:rPr lang="en-US" sz="1200" baseline="0" dirty="0" smtClean="0">
                          <a:latin typeface="Arial" panose="020B0604020202020204" pitchFamily="34" charset="0"/>
                          <a:cs typeface="Arial" panose="020B0604020202020204" pitchFamily="34" charset="0"/>
                        </a:rPr>
                        <a:t> of Product</a:t>
                      </a:r>
                      <a:endParaRPr lang="en-US" sz="1200" dirty="0">
                        <a:latin typeface="Arial" panose="020B0604020202020204" pitchFamily="34" charset="0"/>
                        <a:cs typeface="Arial" panose="020B0604020202020204" pitchFamily="34" charset="0"/>
                      </a:endParaRPr>
                    </a:p>
                  </a:txBody>
                  <a:tcPr/>
                </a:tc>
              </a:tr>
              <a:tr h="388735">
                <a:tc>
                  <a:txBody>
                    <a:bodyPr/>
                    <a:lstStyle/>
                    <a:p>
                      <a:r>
                        <a:rPr lang="en-US" sz="1200" dirty="0" err="1" smtClean="0">
                          <a:latin typeface="Arial" panose="020B0604020202020204" pitchFamily="34" charset="0"/>
                          <a:cs typeface="Arial" panose="020B0604020202020204" pitchFamily="34" charset="0"/>
                        </a:rPr>
                        <a:t>Expiry_Date</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Date</a:t>
                      </a:r>
                      <a:endParaRPr lang="en-US" sz="1200" dirty="0">
                        <a:latin typeface="Arial" panose="020B0604020202020204" pitchFamily="34" charset="0"/>
                        <a:cs typeface="Arial" panose="020B0604020202020204" pitchFamily="34" charset="0"/>
                      </a:endParaRPr>
                    </a:p>
                  </a:txBody>
                  <a:tcPr/>
                </a:tc>
                <a:tc>
                  <a:txBody>
                    <a:bodyPr/>
                    <a:lstStyle/>
                    <a:p>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Date the</a:t>
                      </a:r>
                      <a:r>
                        <a:rPr lang="en-US" sz="1200" baseline="0" dirty="0" smtClean="0">
                          <a:latin typeface="Arial" panose="020B0604020202020204" pitchFamily="34" charset="0"/>
                          <a:cs typeface="Arial" panose="020B0604020202020204" pitchFamily="34" charset="0"/>
                        </a:rPr>
                        <a:t> product </a:t>
                      </a:r>
                      <a:r>
                        <a:rPr lang="en-US" sz="1200" baseline="0" dirty="0" smtClean="0">
                          <a:latin typeface="Arial" panose="020B0604020202020204" pitchFamily="34" charset="0"/>
                          <a:cs typeface="Arial" panose="020B0604020202020204" pitchFamily="34" charset="0"/>
                        </a:rPr>
                        <a:t>expires</a:t>
                      </a:r>
                    </a:p>
                  </a:txBody>
                  <a:tcPr/>
                </a:tc>
              </a:tr>
              <a:tr h="361736">
                <a:tc>
                  <a:txBody>
                    <a:bodyPr/>
                    <a:lstStyle/>
                    <a:p>
                      <a:r>
                        <a:rPr lang="en-US" sz="1200" dirty="0" err="1" smtClean="0">
                          <a:latin typeface="Arial" panose="020B0604020202020204" pitchFamily="34" charset="0"/>
                          <a:cs typeface="Arial" panose="020B0604020202020204" pitchFamily="34" charset="0"/>
                        </a:rPr>
                        <a:t>Coupon_Id</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Integer</a:t>
                      </a:r>
                      <a:endParaRPr lang="en-US" sz="12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Foreign</a:t>
                      </a:r>
                      <a:r>
                        <a:rPr lang="en-US" sz="1200" baseline="0" dirty="0" smtClean="0">
                          <a:latin typeface="Arial" panose="020B0604020202020204" pitchFamily="34" charset="0"/>
                          <a:cs typeface="Arial" panose="020B0604020202020204" pitchFamily="34" charset="0"/>
                        </a:rPr>
                        <a:t> Key</a:t>
                      </a:r>
                      <a:endParaRPr lang="en-US" sz="1200" dirty="0" smtClean="0">
                        <a:latin typeface="Arial" panose="020B0604020202020204" pitchFamily="34" charset="0"/>
                        <a:cs typeface="Arial" panose="020B0604020202020204" pitchFamily="34" charset="0"/>
                      </a:endParaRPr>
                    </a:p>
                  </a:txBody>
                  <a:tcPr/>
                </a:tc>
                <a:tc>
                  <a:txBody>
                    <a:bodyPr/>
                    <a:lstStyle/>
                    <a:p>
                      <a:r>
                        <a:rPr lang="en-US" sz="1200" baseline="0" dirty="0" smtClean="0">
                          <a:latin typeface="Arial" panose="020B0604020202020204" pitchFamily="34" charset="0"/>
                          <a:cs typeface="Arial" panose="020B0604020202020204" pitchFamily="34" charset="0"/>
                        </a:rPr>
                        <a:t>Fetched from Coupons Table</a:t>
                      </a:r>
                    </a:p>
                  </a:txBody>
                  <a:tcPr/>
                </a:tc>
              </a:tr>
              <a:tr h="345561">
                <a:tc>
                  <a:txBody>
                    <a:bodyPr/>
                    <a:lstStyle/>
                    <a:p>
                      <a:r>
                        <a:rPr lang="en-US" sz="1200" dirty="0" err="1" smtClean="0">
                          <a:latin typeface="Arial" panose="020B0604020202020204" pitchFamily="34" charset="0"/>
                          <a:cs typeface="Arial" panose="020B0604020202020204" pitchFamily="34" charset="0"/>
                        </a:rPr>
                        <a:t>Discount_Id</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Integer</a:t>
                      </a:r>
                      <a:endParaRPr lang="en-US" sz="12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Foreign</a:t>
                      </a:r>
                      <a:r>
                        <a:rPr lang="en-US" sz="1200" baseline="0" dirty="0" smtClean="0">
                          <a:latin typeface="Arial" panose="020B0604020202020204" pitchFamily="34" charset="0"/>
                          <a:cs typeface="Arial" panose="020B0604020202020204" pitchFamily="34" charset="0"/>
                        </a:rPr>
                        <a:t> Key</a:t>
                      </a:r>
                      <a:endParaRPr lang="en-US" sz="1200" dirty="0" smtClean="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Arial" panose="020B0604020202020204" pitchFamily="34" charset="0"/>
                          <a:cs typeface="Arial" panose="020B0604020202020204" pitchFamily="34" charset="0"/>
                        </a:rPr>
                        <a:t>Fetched from Discount Table</a:t>
                      </a:r>
                    </a:p>
                  </a:txBody>
                  <a:tcPr/>
                </a:tc>
              </a:tr>
              <a:tr h="267972">
                <a:tc>
                  <a:txBody>
                    <a:bodyPr/>
                    <a:lstStyle/>
                    <a:p>
                      <a:r>
                        <a:rPr lang="en-US" sz="1200" dirty="0" err="1" smtClean="0">
                          <a:latin typeface="Arial" panose="020B0604020202020204" pitchFamily="34" charset="0"/>
                          <a:cs typeface="Arial" panose="020B0604020202020204" pitchFamily="34" charset="0"/>
                        </a:rPr>
                        <a:t>Invoice_Product_Id</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Integer</a:t>
                      </a:r>
                      <a:endParaRPr lang="en-US" sz="12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Foreign</a:t>
                      </a:r>
                      <a:r>
                        <a:rPr lang="en-US" sz="1200" baseline="0" dirty="0" smtClean="0">
                          <a:latin typeface="Arial" panose="020B0604020202020204" pitchFamily="34" charset="0"/>
                          <a:cs typeface="Arial" panose="020B0604020202020204" pitchFamily="34" charset="0"/>
                        </a:rPr>
                        <a:t> Key</a:t>
                      </a:r>
                      <a:endParaRPr lang="en-US" sz="1200" dirty="0" smtClean="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Arial" panose="020B0604020202020204" pitchFamily="34" charset="0"/>
                          <a:cs typeface="Arial" panose="020B0604020202020204" pitchFamily="34" charset="0"/>
                        </a:rPr>
                        <a:t>Fetched from InvoiceProduct Table</a:t>
                      </a:r>
                    </a:p>
                  </a:txBody>
                  <a:tcPr/>
                </a:tc>
              </a:tr>
            </a:tbl>
          </a:graphicData>
        </a:graphic>
      </p:graphicFrame>
      <p:sp>
        <p:nvSpPr>
          <p:cNvPr id="4" name="TextBox 3"/>
          <p:cNvSpPr txBox="1"/>
          <p:nvPr/>
        </p:nvSpPr>
        <p:spPr>
          <a:xfrm>
            <a:off x="438599" y="79513"/>
            <a:ext cx="6590403" cy="461665"/>
          </a:xfrm>
          <a:prstGeom prst="rect">
            <a:avLst/>
          </a:prstGeom>
          <a:noFill/>
        </p:spPr>
        <p:txBody>
          <a:bodyPr wrap="square" rtlCol="0">
            <a:spAutoFit/>
          </a:bodyPr>
          <a:lstStyle/>
          <a:p>
            <a:r>
              <a:rPr lang="en-US" sz="2400" b="1" dirty="0" smtClean="0">
                <a:solidFill>
                  <a:schemeClr val="accent4"/>
                </a:solidFill>
                <a:latin typeface="Andalus" panose="02020603050405020304" pitchFamily="18" charset="-78"/>
                <a:cs typeface="Andalus" panose="02020603050405020304" pitchFamily="18" charset="-78"/>
              </a:rPr>
              <a:t>Inventory Table Description</a:t>
            </a:r>
            <a:endParaRPr lang="en-US" b="1" dirty="0">
              <a:solidFill>
                <a:schemeClr val="accent4"/>
              </a:solidFill>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30133791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20423089">
            <a:off x="2016625" y="763503"/>
            <a:ext cx="3484336" cy="1721321"/>
          </a:xfrm>
        </p:spPr>
        <p:txBody>
          <a:bodyPr/>
          <a:lstStyle/>
          <a:p>
            <a:r>
              <a:rPr lang="en-US" sz="6600" i="1" smtClean="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Thank   You</a:t>
            </a:r>
            <a:endParaRPr lang="en-US" sz="6600" i="1"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36596979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313</TotalTime>
  <Words>482</Words>
  <Application>Microsoft Office PowerPoint</Application>
  <PresentationFormat>Widescreen</PresentationFormat>
  <Paragraphs>114</Paragraphs>
  <Slides>9</Slides>
  <Notes>4</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9</vt:i4>
      </vt:variant>
    </vt:vector>
  </HeadingPairs>
  <TitlesOfParts>
    <vt:vector size="24" baseType="lpstr">
      <vt:lpstr>Aharoni</vt:lpstr>
      <vt:lpstr>Andalus</vt:lpstr>
      <vt:lpstr>Arabic Typesetting</vt:lpstr>
      <vt:lpstr>Arial</vt:lpstr>
      <vt:lpstr>Calibri</vt:lpstr>
      <vt:lpstr>Comic Sans MS</vt:lpstr>
      <vt:lpstr>Estrangelo Edessa</vt:lpstr>
      <vt:lpstr>Georgia</vt:lpstr>
      <vt:lpstr>Mangal</vt:lpstr>
      <vt:lpstr>Verdana</vt:lpstr>
      <vt:lpstr>Wingdings</vt:lpstr>
      <vt:lpstr>Capgemini 2017_Cover slides</vt:lpstr>
      <vt:lpstr>Section slides</vt:lpstr>
      <vt:lpstr>Content Layouts</vt:lpstr>
      <vt:lpstr>Content and Image Layouts</vt:lpstr>
      <vt:lpstr>PowerPoint Presentation</vt:lpstr>
      <vt:lpstr>PowerPoint Presentation</vt:lpstr>
      <vt:lpstr>PowerPoint Presentation</vt:lpstr>
      <vt:lpstr>   </vt:lpstr>
      <vt:lpstr>PowerPoint Presentation</vt:lpstr>
      <vt:lpstr>PowerPoint Presentation</vt:lpstr>
      <vt:lpstr>PowerPoint Presentation</vt:lpstr>
      <vt:lpstr>Thank   You</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Poreddy, Sahitya</cp:lastModifiedBy>
  <cp:revision>61</cp:revision>
  <dcterms:created xsi:type="dcterms:W3CDTF">2017-10-18T10:34:16Z</dcterms:created>
  <dcterms:modified xsi:type="dcterms:W3CDTF">2018-08-20T15:31:55Z</dcterms:modified>
</cp:coreProperties>
</file>